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Gill Sans"/>
      <p:regular r:id="rId25"/>
      <p:bold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1">
          <p15:clr>
            <a:srgbClr val="A4A3A4"/>
          </p15:clr>
        </p15:guide>
        <p15:guide id="2" pos="2880">
          <p15:clr>
            <a:srgbClr val="A4A3A4"/>
          </p15:clr>
        </p15:guide>
        <p15:guide id="3" orient="horz" pos="1106">
          <p15:clr>
            <a:srgbClr val="9AA0A6"/>
          </p15:clr>
        </p15:guide>
        <p15:guide id="4" orient="horz" pos="2880">
          <p15:clr>
            <a:srgbClr val="9AA0A6"/>
          </p15:clr>
        </p15:guide>
        <p15:guide id="5" orient="horz" pos="2859">
          <p15:clr>
            <a:srgbClr val="9AA0A6"/>
          </p15:clr>
        </p15:guide>
        <p15:guide id="6" orient="horz" pos="917">
          <p15:clr>
            <a:srgbClr val="9AA0A6"/>
          </p15:clr>
        </p15:guide>
        <p15:guide id="7" pos="5400">
          <p15:clr>
            <a:srgbClr val="A4A3A4"/>
          </p15:clr>
        </p15:guide>
        <p15:guide id="8" pos="3456">
          <p15:clr>
            <a:srgbClr val="A4A3A4"/>
          </p15:clr>
        </p15:guide>
        <p15:guide id="9" orient="horz" pos="2978">
          <p15:clr>
            <a:srgbClr val="9AA0A6"/>
          </p15:clr>
        </p15:guide>
        <p15:guide id="10" orient="horz" pos="3888">
          <p15:clr>
            <a:srgbClr val="9AA0A6"/>
          </p15:clr>
        </p15:guide>
        <p15:guide id="11" orient="horz" pos="648">
          <p15:clr>
            <a:srgbClr val="9AA0A6"/>
          </p15:clr>
        </p15:guide>
        <p15:guide id="12" orient="horz" pos="1694">
          <p15:clr>
            <a:srgbClr val="9AA0A6"/>
          </p15:clr>
        </p15:guide>
      </p15:sldGuideLst>
    </p:ext>
    <p:ext uri="http://customooxmlschemas.google.com/">
      <go:slidesCustomData xmlns:go="http://customooxmlschemas.google.com/" r:id="rId31" roundtripDataSignature="AMtx7mgREOQFGbDHso0/5UJRyyDxyt0s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1" orient="horz"/>
        <p:guide pos="2880"/>
        <p:guide pos="1106" orient="horz"/>
        <p:guide pos="2880" orient="horz"/>
        <p:guide pos="2859" orient="horz"/>
        <p:guide pos="917" orient="horz"/>
        <p:guide pos="5400"/>
        <p:guide pos="3456"/>
        <p:guide pos="2978" orient="horz"/>
        <p:guide pos="3888" orient="horz"/>
        <p:guide pos="648" orient="horz"/>
        <p:guide pos="169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GillSans-bold.fntdata"/><Relationship Id="rId25" Type="http://schemas.openxmlformats.org/officeDocument/2006/relationships/font" Target="fonts/GillSans-regular.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ourceSansPr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SourceSans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UV9ONW8b8YhL4suNZ7vS_2gDNbtJXnk/edit?usp=sharing&amp;ouid=100314050296542183112&amp;rtpof=true&amp;sd=tru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15 Minute presentation. </a:t>
            </a:r>
            <a:endParaRPr/>
          </a:p>
          <a:p>
            <a:pPr indent="0" lvl="0" marL="0" rtl="0" algn="l">
              <a:lnSpc>
                <a:spcPct val="100000"/>
              </a:lnSpc>
              <a:spcBef>
                <a:spcPts val="0"/>
              </a:spcBef>
              <a:spcAft>
                <a:spcPts val="0"/>
              </a:spcAft>
              <a:buClr>
                <a:schemeClr val="dk1"/>
              </a:buClr>
              <a:buSzPts val="1400"/>
              <a:buFont typeface="Arial"/>
              <a:buNone/>
            </a:pPr>
            <a:r>
              <a:rPr lang="en-US"/>
              <a:t>Working design: </a:t>
            </a:r>
            <a:r>
              <a:rPr lang="en-US" u="sng">
                <a:solidFill>
                  <a:schemeClr val="hlink"/>
                </a:solidFill>
                <a:hlinkClick r:id="rId2"/>
              </a:rPr>
              <a:t>https://docs.google.com/document/d/1BUV9ONW8b8YhL4suNZ7vS_2gDNbtJXnk/edit?usp=sharing&amp;ouid=100314050296542183112&amp;rtpof=true&amp;sd=true</a:t>
            </a:r>
            <a:r>
              <a:rPr lang="en-US"/>
              <a:t> </a:t>
            </a:r>
            <a:endParaRPr/>
          </a:p>
          <a:p>
            <a:pPr indent="0" lvl="0" marL="0" rtl="0" algn="l">
              <a:lnSpc>
                <a:spcPct val="100000"/>
              </a:lnSpc>
              <a:spcBef>
                <a:spcPts val="0"/>
              </a:spcBef>
              <a:spcAft>
                <a:spcPts val="0"/>
              </a:spcAft>
              <a:buSzPts val="1400"/>
              <a:buNone/>
            </a:pPr>
            <a:r>
              <a:t/>
            </a:r>
            <a:endParaRPr/>
          </a:p>
        </p:txBody>
      </p:sp>
      <p:sp>
        <p:nvSpPr>
          <p:cNvPr id="425" name="Google Shape;42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100" u="none" strike="noStrike">
                <a:solidFill>
                  <a:srgbClr val="000000"/>
                </a:solidFill>
                <a:latin typeface="Calibri"/>
                <a:ea typeface="Calibri"/>
                <a:cs typeface="Calibri"/>
                <a:sym typeface="Calibri"/>
              </a:rPr>
              <a:t>A.  Resilient</a:t>
            </a:r>
            <a:endParaRPr b="1" sz="1100"/>
          </a:p>
          <a:p>
            <a:pPr indent="-298450" lvl="0" marL="457200" rtl="0" algn="l">
              <a:lnSpc>
                <a:spcPct val="100000"/>
              </a:lnSpc>
              <a:spcBef>
                <a:spcPts val="0"/>
              </a:spcBef>
              <a:spcAft>
                <a:spcPts val="0"/>
              </a:spcAft>
              <a:buClr>
                <a:srgbClr val="000000"/>
              </a:buClr>
              <a:buSzPts val="1100"/>
              <a:buFont typeface="Calibri"/>
              <a:buAutoNum type="arabicPeriod"/>
            </a:pPr>
            <a:r>
              <a:rPr b="0" i="0" lang="en-US" sz="1100" u="none" strike="noStrike">
                <a:solidFill>
                  <a:srgbClr val="000000"/>
                </a:solidFill>
                <a:latin typeface="Calibri"/>
                <a:ea typeface="Calibri"/>
                <a:cs typeface="Calibri"/>
                <a:sym typeface="Calibri"/>
              </a:rPr>
              <a:t>Technical assistance and capacity enhancement in CDI Cities in the following:</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formulation of risk-sensitive and climate resilient development plans</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mainstreaming of disaster risks and climate change concerns in plans (i.e., the CDRA-enhanced CLUPs) in development planning within the context of disaster risk and climate change</a:t>
            </a:r>
            <a:endParaRPr sz="1100"/>
          </a:p>
          <a:p>
            <a:pPr indent="-196850" lvl="1" marL="742950" rtl="0" algn="l">
              <a:lnSpc>
                <a:spcPct val="100000"/>
              </a:lnSpc>
              <a:spcBef>
                <a:spcPts val="0"/>
              </a:spcBef>
              <a:spcAft>
                <a:spcPts val="0"/>
              </a:spcAft>
              <a:buSzPts val="1400"/>
              <a:buFont typeface="Arial"/>
              <a:buNone/>
            </a:pPr>
            <a:r>
              <a:t/>
            </a:r>
            <a:endParaRPr b="0" i="0" sz="11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t>2. Strengthened linkages between national government agencies (CCC, DHSUD &amp; DOST) and local government units in development planning within the context of disaster risk and climate change</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3. Improved capacities of Water Service Providers with DRR and CCA mainstreaming in water safety regulations and business continuity plans in CDI Cities and Marawi City</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4. Brought knowledge down to local government level through the establishment of Urban Development Learning Program (UDLP)</a:t>
            </a:r>
            <a:endParaRPr sz="1100"/>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15000"/>
              </a:lnSpc>
              <a:spcBef>
                <a:spcPts val="0"/>
              </a:spcBef>
              <a:spcAft>
                <a:spcPts val="0"/>
              </a:spcAft>
              <a:buSzPts val="1400"/>
              <a:buFont typeface="Arial"/>
              <a:buNone/>
            </a:pPr>
            <a:r>
              <a:t/>
            </a:r>
            <a:endParaRPr sz="1100">
              <a:latin typeface="Arial"/>
              <a:ea typeface="Arial"/>
              <a:cs typeface="Arial"/>
              <a:sym typeface="Arial"/>
            </a:endParaRPr>
          </a:p>
        </p:txBody>
      </p:sp>
      <p:sp>
        <p:nvSpPr>
          <p:cNvPr id="539" name="Google Shape;53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100" u="none" strike="noStrike">
                <a:solidFill>
                  <a:srgbClr val="000000"/>
                </a:solidFill>
                <a:latin typeface="Calibri"/>
                <a:ea typeface="Calibri"/>
                <a:cs typeface="Calibri"/>
                <a:sym typeface="Calibri"/>
              </a:rPr>
              <a:t>A.  Resilient</a:t>
            </a:r>
            <a:endParaRPr b="1" sz="1100"/>
          </a:p>
          <a:p>
            <a:pPr indent="-298450" lvl="0" marL="457200" rtl="0" algn="l">
              <a:lnSpc>
                <a:spcPct val="100000"/>
              </a:lnSpc>
              <a:spcBef>
                <a:spcPts val="0"/>
              </a:spcBef>
              <a:spcAft>
                <a:spcPts val="0"/>
              </a:spcAft>
              <a:buClr>
                <a:srgbClr val="000000"/>
              </a:buClr>
              <a:buSzPts val="1100"/>
              <a:buFont typeface="Calibri"/>
              <a:buAutoNum type="arabicPeriod"/>
            </a:pPr>
            <a:r>
              <a:rPr b="0" i="0" lang="en-US" sz="1100" u="none" strike="noStrike">
                <a:solidFill>
                  <a:srgbClr val="000000"/>
                </a:solidFill>
                <a:latin typeface="Calibri"/>
                <a:ea typeface="Calibri"/>
                <a:cs typeface="Calibri"/>
                <a:sym typeface="Calibri"/>
              </a:rPr>
              <a:t>Technical assistance and capacity enhancement in CDI Cities in the following:</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formulation of risk-sensitive and climate resilient development plans</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mainstreaming of disaster risks and climate change concerns in plans (i.e., the CDRA-enhanced CLUPs) in development planning within the context of disaster risk and climate change</a:t>
            </a:r>
            <a:endParaRPr sz="1100"/>
          </a:p>
          <a:p>
            <a:pPr indent="-196850" lvl="1" marL="742950" rtl="0" algn="l">
              <a:lnSpc>
                <a:spcPct val="100000"/>
              </a:lnSpc>
              <a:spcBef>
                <a:spcPts val="0"/>
              </a:spcBef>
              <a:spcAft>
                <a:spcPts val="0"/>
              </a:spcAft>
              <a:buSzPts val="1400"/>
              <a:buFont typeface="Arial"/>
              <a:buNone/>
            </a:pPr>
            <a:r>
              <a:t/>
            </a:r>
            <a:endParaRPr b="0" i="0" sz="11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t>2. Strengthened linkages between national government agencies (CCC, DHSUD &amp; DOST) and local government units in development planning within the context of disaster risk and climate change</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3. Improved capacities of Water Service Providers with DRR and CCA mainstreaming in water safety regulations and business continuity plans in CDI Cities and Marawi City</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4. Brought knowledge down to local government level through the establishment of Urban Development Learning Program (UDLP)</a:t>
            </a:r>
            <a:endParaRPr sz="1100"/>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15000"/>
              </a:lnSpc>
              <a:spcBef>
                <a:spcPts val="0"/>
              </a:spcBef>
              <a:spcAft>
                <a:spcPts val="0"/>
              </a:spcAft>
              <a:buSzPts val="1400"/>
              <a:buFont typeface="Arial"/>
              <a:buNone/>
            </a:pPr>
            <a:r>
              <a:t/>
            </a:r>
            <a:endParaRPr sz="1100">
              <a:latin typeface="Arial"/>
              <a:ea typeface="Arial"/>
              <a:cs typeface="Arial"/>
              <a:sym typeface="Arial"/>
            </a:endParaRPr>
          </a:p>
        </p:txBody>
      </p:sp>
      <p:sp>
        <p:nvSpPr>
          <p:cNvPr id="551" name="Google Shape;55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Font typeface="Arial"/>
              <a:buNone/>
            </a:pPr>
            <a:r>
              <a:rPr lang="en-US" sz="900" u="none" strike="noStrike">
                <a:latin typeface="Arial"/>
                <a:ea typeface="Arial"/>
                <a:cs typeface="Arial"/>
                <a:sym typeface="Arial"/>
              </a:rPr>
              <a:t>RELEVANCE</a:t>
            </a:r>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is aligned to national policies and strategies (i.e., Philippine Development Plan, National Urban Development and Housing Framework, Philippine Water Supply and Sanitation Master Plan, RA 11032: Ease of Doing Business and Efficient Government Service Delivery Act of 2018, RA 9484: Anti-Red Tape Act of 2007, National Spatial Strategy, Government policy in the provision of services during the pandemic)</a:t>
            </a:r>
            <a:endParaRPr/>
          </a:p>
          <a:p>
            <a:pPr indent="-254000" lvl="0" marL="342900" rtl="0" algn="l">
              <a:lnSpc>
                <a:spcPct val="115000"/>
              </a:lnSpc>
              <a:spcBef>
                <a:spcPts val="0"/>
              </a:spcBef>
              <a:spcAft>
                <a:spcPts val="0"/>
              </a:spcAft>
              <a:buSzPts val="1400"/>
              <a:buFont typeface="Arial"/>
              <a:buNone/>
            </a:pPr>
            <a:r>
              <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is aligned with the following USAID Policies and Strategies: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Sustainable Service Delivery in an Increasingly Urbanized World</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Water and Development</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social capital on resilience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CDI-PFG</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urban development and competitiveness (second-tier cities as engines of growth)</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W-GDP</a:t>
            </a:r>
            <a:endParaRPr sz="1100" u="none"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SURGE’s approach ensured careful alignment between project activities, local policies and availability of resources.</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EFFECTIVENESS</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SURGE interventions empowered the CDI cities to be more resilient, competitive, and inclusive</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Resilient</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capacity enhancement in CDI Cities in the following: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formulation of risk-sensitive and climate resilient development plans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mainstreaming of disaster risks and climate change concerns in plans (i.e., the CDRA-enhanced CLUPs)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Strengthened linkages between national government agencies (CCC, DHSUD &amp; DOST) and local government units in development planning within the context of disaster risk and climate change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Improved capacities of Water Service Providers with DRR and CCA mainstreaming in water safety regulations and business continuity plans in CDI Cities and Marawi City</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Brought knowledge down to local government level through the establishment of Urban Development Learning Program (UDLP)</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Competitive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capacity enhancement of CDO Cities in the following: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streamlining of business registration and permitting, building occupancy, and fire safety certification processes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development of electronic tax revenue assessment and collection system (e-TRACS)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asset management and financial planning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land and cadastral information management  </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More investments through active engagement of private sector partner organizations and more active investment promotions activities</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Inclusive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institutional capacity enhancement in:</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market access and value chain linkages (e.g., seaweed farmers in Puerto Princesa and cassava growers in Zamboanga)</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market expansion outside the region (e.g., GenSan and Clark)</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inter-LGU collaboration (e.g., PADTEC)</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Tourism network promotion through the preparation of tourism master plans (e.g., Legazpi, Puerto Princesa, and Tagbilaran)</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urban-rural linkages (e.g., road network and traffic management planning, transport route planning, and reduction of local regulatory barriers for products)</a:t>
            </a:r>
            <a:endParaRPr sz="1100" u="none" strike="noStrike">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900">
                <a:latin typeface="Arial"/>
                <a:ea typeface="Arial"/>
                <a:cs typeface="Arial"/>
                <a:sym typeface="Arial"/>
              </a:rPr>
              <a:t>market connectivity through the improvement of air transport facilities (e.g., Aerotropolic planning in GenSan)</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SUSTAINABILITY</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The strong commitment of CDI cities and willingness of partners to fund activities crystallized sustainability.</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By design, and through good management, it is likely that most of SURGE’s initiatives can be sustained beyond the life of the project</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The enabling factors to these accomplishments are: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The project was highly relevant to the needs of Philippine CDI cities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achieved considerable success in its primary areas of assistance (as models for success in the second batch areas </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Demand-driven nature of SURGE activities that responds to local needs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issuances both at the local and national level thereby ensuring continuity of activities and benefits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Availability of funds to implement PPAs identified in local plans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Willingness of local executive officials to implement interventions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Active engagement of the private sector </a:t>
            </a:r>
            <a:endParaRPr sz="1100" u="none" strike="noStrike">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900">
                <a:highlight>
                  <a:srgbClr val="FFFF00"/>
                </a:highlight>
                <a:latin typeface="Arial"/>
                <a:ea typeface="Arial"/>
                <a:cs typeface="Arial"/>
                <a:sym typeface="Arial"/>
              </a:rPr>
              <a:t>Key factors that undermine sustainability are 1) inadequate stakeholder engagement and follow-through activities (e.g., institutional strengthening of BoSNet and PADTEC), 2) lack of post-project capacity building plans, especially for second-line staff and new LGU personnel; and 3) changes in political leadership in 2022, which may result in a shift of LGU priorities.</a:t>
            </a:r>
            <a:endParaRPr/>
          </a:p>
        </p:txBody>
      </p:sp>
      <p:sp>
        <p:nvSpPr>
          <p:cNvPr id="564" name="Google Shape;56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lang="en-US" sz="900">
                <a:latin typeface="Arial"/>
                <a:ea typeface="Arial"/>
                <a:cs typeface="Arial"/>
                <a:sym typeface="Arial"/>
              </a:rPr>
              <a:t>Enabling Factors:</a:t>
            </a:r>
            <a:endParaRPr/>
          </a:p>
          <a:p>
            <a:pPr indent="-228600" lvl="0" marL="457200" rtl="0" algn="l">
              <a:lnSpc>
                <a:spcPct val="100000"/>
              </a:lnSpc>
              <a:spcBef>
                <a:spcPts val="0"/>
              </a:spcBef>
              <a:spcAft>
                <a:spcPts val="0"/>
              </a:spcAft>
              <a:buSzPts val="1400"/>
              <a:buNone/>
            </a:pPr>
            <a:r>
              <a:t/>
            </a:r>
            <a:endParaRPr sz="900">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lang="en-US" sz="900">
                <a:latin typeface="Arial"/>
                <a:ea typeface="Arial"/>
                <a:cs typeface="Arial"/>
                <a:sym typeface="Arial"/>
              </a:rPr>
              <a:t>The project was highly relevant to the needs of Philippine CDI cities</a:t>
            </a:r>
            <a:endParaRPr/>
          </a:p>
          <a:p>
            <a:pPr indent="-228600" lvl="1" marL="914400" rtl="0" algn="l">
              <a:lnSpc>
                <a:spcPct val="100000"/>
              </a:lnSpc>
              <a:spcBef>
                <a:spcPts val="0"/>
              </a:spcBef>
              <a:spcAft>
                <a:spcPts val="0"/>
              </a:spcAft>
              <a:buSzPts val="1400"/>
              <a:buFont typeface="Arial"/>
              <a:buAutoNum type="alphaLcParenR"/>
            </a:pPr>
            <a:r>
              <a:rPr lang="en-US" sz="900">
                <a:latin typeface="Arial"/>
                <a:ea typeface="Arial"/>
                <a:cs typeface="Arial"/>
                <a:sym typeface="Arial"/>
              </a:rPr>
              <a:t>SURGE achieved considerable success in its primary areas of assistance (as models for success in the second batch areas </a:t>
            </a:r>
            <a:endParaRPr/>
          </a:p>
          <a:p>
            <a:pPr indent="-139700" lvl="1" marL="914400" rtl="0" algn="l">
              <a:lnSpc>
                <a:spcPct val="100000"/>
              </a:lnSpc>
              <a:spcBef>
                <a:spcPts val="0"/>
              </a:spcBef>
              <a:spcAft>
                <a:spcPts val="0"/>
              </a:spcAft>
              <a:buSzPts val="1400"/>
              <a:buFont typeface="Arial"/>
              <a:buNone/>
            </a:pPr>
            <a:r>
              <a:t/>
            </a:r>
            <a:endParaRPr sz="9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AutoNum type="arabicPeriod"/>
            </a:pPr>
            <a:r>
              <a:rPr b="0" i="0" lang="en-US" sz="900" u="none" cap="none" strike="noStrike">
                <a:solidFill>
                  <a:schemeClr val="dk1"/>
                </a:solidFill>
                <a:latin typeface="Arial"/>
                <a:ea typeface="Arial"/>
                <a:cs typeface="Arial"/>
                <a:sym typeface="Arial"/>
              </a:rPr>
              <a:t>Demand-driven nature of SURGE activities that responds to local needs</a:t>
            </a:r>
            <a:endParaRPr/>
          </a:p>
          <a:p>
            <a:pPr indent="-228600" lvl="0" marL="457200" marR="0" rtl="0" algn="l">
              <a:lnSpc>
                <a:spcPct val="100000"/>
              </a:lnSpc>
              <a:spcBef>
                <a:spcPts val="0"/>
              </a:spcBef>
              <a:spcAft>
                <a:spcPts val="0"/>
              </a:spcAft>
              <a:buClr>
                <a:srgbClr val="000000"/>
              </a:buClr>
              <a:buSzPts val="1400"/>
              <a:buFont typeface="Arial"/>
              <a:buAutoNum type="arabicPeriod"/>
            </a:pPr>
            <a:r>
              <a:rPr b="0" i="0" lang="en-US" sz="900" u="none" cap="none" strike="noStrike">
                <a:solidFill>
                  <a:schemeClr val="dk1"/>
                </a:solidFill>
                <a:latin typeface="Arial"/>
                <a:ea typeface="Arial"/>
                <a:cs typeface="Arial"/>
                <a:sym typeface="Arial"/>
              </a:rPr>
              <a:t>Policy issuances both at the local and national level thereby ensuring continuity of activities and benefits</a:t>
            </a:r>
            <a:endParaRPr/>
          </a:p>
          <a:p>
            <a:pPr indent="-228600" lvl="0" marL="457200" marR="0" rtl="0" algn="l">
              <a:lnSpc>
                <a:spcPct val="100000"/>
              </a:lnSpc>
              <a:spcBef>
                <a:spcPts val="0"/>
              </a:spcBef>
              <a:spcAft>
                <a:spcPts val="0"/>
              </a:spcAft>
              <a:buClr>
                <a:srgbClr val="000000"/>
              </a:buClr>
              <a:buSzPts val="1400"/>
              <a:buFont typeface="Arial"/>
              <a:buAutoNum type="arabicPeriod"/>
            </a:pPr>
            <a:r>
              <a:rPr b="0" i="0" lang="en-US" sz="900" u="none" cap="none" strike="noStrike">
                <a:solidFill>
                  <a:schemeClr val="dk1"/>
                </a:solidFill>
                <a:latin typeface="Arial"/>
                <a:ea typeface="Arial"/>
                <a:cs typeface="Arial"/>
                <a:sym typeface="Arial"/>
              </a:rPr>
              <a:t>Availability of funds to implement PPAs identified in local plans</a:t>
            </a:r>
            <a:endParaRPr/>
          </a:p>
          <a:p>
            <a:pPr indent="-228600" lvl="0" marL="457200" marR="0" rtl="0" algn="l">
              <a:lnSpc>
                <a:spcPct val="100000"/>
              </a:lnSpc>
              <a:spcBef>
                <a:spcPts val="0"/>
              </a:spcBef>
              <a:spcAft>
                <a:spcPts val="0"/>
              </a:spcAft>
              <a:buClr>
                <a:srgbClr val="000000"/>
              </a:buClr>
              <a:buSzPts val="1400"/>
              <a:buFont typeface="Arial"/>
              <a:buAutoNum type="arabicPeriod"/>
            </a:pPr>
            <a:r>
              <a:rPr b="0" i="0" lang="en-US" sz="900" u="none" cap="none" strike="noStrike">
                <a:solidFill>
                  <a:schemeClr val="dk1"/>
                </a:solidFill>
                <a:latin typeface="Arial"/>
                <a:ea typeface="Arial"/>
                <a:cs typeface="Arial"/>
                <a:sym typeface="Arial"/>
              </a:rPr>
              <a:t>Willingness of local executive officials to implement interventions</a:t>
            </a:r>
            <a:endParaRPr/>
          </a:p>
          <a:p>
            <a:pPr indent="-228600" lvl="0" marL="457200" marR="0" rtl="0" algn="l">
              <a:lnSpc>
                <a:spcPct val="100000"/>
              </a:lnSpc>
              <a:spcBef>
                <a:spcPts val="0"/>
              </a:spcBef>
              <a:spcAft>
                <a:spcPts val="0"/>
              </a:spcAft>
              <a:buClr>
                <a:srgbClr val="000000"/>
              </a:buClr>
              <a:buSzPts val="1400"/>
              <a:buFont typeface="Arial"/>
              <a:buAutoNum type="arabicPeriod"/>
            </a:pPr>
            <a:r>
              <a:rPr b="0" i="0" lang="en-US" sz="900" u="none" cap="none" strike="noStrike">
                <a:solidFill>
                  <a:schemeClr val="dk1"/>
                </a:solidFill>
                <a:latin typeface="Arial"/>
                <a:ea typeface="Arial"/>
                <a:cs typeface="Arial"/>
                <a:sym typeface="Arial"/>
              </a:rPr>
              <a:t>Active engagement of the private sector</a:t>
            </a:r>
            <a:endParaRPr/>
          </a:p>
          <a:p>
            <a:pPr indent="-228600" lvl="0" marL="457200" rtl="0" algn="l">
              <a:lnSpc>
                <a:spcPct val="100000"/>
              </a:lnSpc>
              <a:spcBef>
                <a:spcPts val="0"/>
              </a:spcBef>
              <a:spcAft>
                <a:spcPts val="0"/>
              </a:spcAft>
              <a:buSzPts val="1400"/>
              <a:buNone/>
            </a:pPr>
            <a:r>
              <a:t/>
            </a:r>
            <a:endParaRPr sz="900">
              <a:latin typeface="Arial"/>
              <a:ea typeface="Arial"/>
              <a:cs typeface="Arial"/>
              <a:sym typeface="Arial"/>
            </a:endParaRPr>
          </a:p>
        </p:txBody>
      </p:sp>
      <p:sp>
        <p:nvSpPr>
          <p:cNvPr id="577" name="Google Shape;5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1400"/>
              <a:buChar char="●"/>
            </a:pPr>
            <a:r>
              <a:rPr lang="en-US" sz="900">
                <a:latin typeface="Arial"/>
                <a:ea typeface="Arial"/>
                <a:cs typeface="Arial"/>
                <a:sym typeface="Arial"/>
              </a:rPr>
              <a:t>SURGE undertook several trailblazing initiatives. To sustain their gains, these initiatives can be expanded and further institutionalized. Examples include:</a:t>
            </a:r>
            <a:endParaRPr sz="1100">
              <a:latin typeface="Arial"/>
              <a:ea typeface="Arial"/>
              <a:cs typeface="Arial"/>
              <a:sym typeface="Arial"/>
            </a:endParaRPr>
          </a:p>
          <a:p>
            <a:pPr indent="-285750" lvl="1" marL="742950" rtl="0" algn="l">
              <a:lnSpc>
                <a:spcPct val="115000"/>
              </a:lnSpc>
              <a:spcBef>
                <a:spcPts val="0"/>
              </a:spcBef>
              <a:spcAft>
                <a:spcPts val="0"/>
              </a:spcAft>
              <a:buClr>
                <a:schemeClr val="dk1"/>
              </a:buClr>
              <a:buSzPts val="1400"/>
              <a:buChar char="○"/>
            </a:pPr>
            <a:r>
              <a:rPr lang="en-US" sz="900">
                <a:latin typeface="Arial"/>
                <a:ea typeface="Arial"/>
                <a:cs typeface="Arial"/>
                <a:sym typeface="Arial"/>
              </a:rPr>
              <a:t>SURGE capacity and skills development programs</a:t>
            </a:r>
            <a:endParaRPr sz="1100">
              <a:latin typeface="Arial"/>
              <a:ea typeface="Arial"/>
              <a:cs typeface="Arial"/>
              <a:sym typeface="Arial"/>
            </a:endParaRPr>
          </a:p>
          <a:p>
            <a:pPr indent="-285750" lvl="1" marL="742950" rtl="0" algn="l">
              <a:lnSpc>
                <a:spcPct val="115000"/>
              </a:lnSpc>
              <a:spcBef>
                <a:spcPts val="0"/>
              </a:spcBef>
              <a:spcAft>
                <a:spcPts val="0"/>
              </a:spcAft>
              <a:buClr>
                <a:schemeClr val="dk1"/>
              </a:buClr>
              <a:buSzPts val="1400"/>
              <a:buChar char="○"/>
            </a:pPr>
            <a:r>
              <a:rPr lang="en-US" sz="900">
                <a:latin typeface="Arial"/>
                <a:ea typeface="Arial"/>
                <a:cs typeface="Arial"/>
                <a:sym typeface="Arial"/>
              </a:rPr>
              <a:t>Manuals produced by the project</a:t>
            </a:r>
            <a:endParaRPr sz="1100">
              <a:latin typeface="Arial"/>
              <a:ea typeface="Arial"/>
              <a:cs typeface="Arial"/>
              <a:sym typeface="Arial"/>
            </a:endParaRPr>
          </a:p>
          <a:p>
            <a:pPr indent="-285750" lvl="1" marL="742950" rtl="0" algn="l">
              <a:lnSpc>
                <a:spcPct val="115000"/>
              </a:lnSpc>
              <a:spcBef>
                <a:spcPts val="0"/>
              </a:spcBef>
              <a:spcAft>
                <a:spcPts val="0"/>
              </a:spcAft>
              <a:buClr>
                <a:schemeClr val="dk1"/>
              </a:buClr>
              <a:buSzPts val="1400"/>
              <a:buChar char="○"/>
            </a:pPr>
            <a:r>
              <a:rPr lang="en-US" sz="900">
                <a:latin typeface="Arial"/>
                <a:ea typeface="Arial"/>
                <a:cs typeface="Arial"/>
                <a:sym typeface="Arial"/>
              </a:rPr>
              <a:t>Partnerships that were facilitated on the ground </a:t>
            </a:r>
            <a:r>
              <a:rPr lang="en-US" sz="900">
                <a:highlight>
                  <a:srgbClr val="00FFFF"/>
                </a:highlight>
                <a:latin typeface="Arial"/>
                <a:ea typeface="Arial"/>
                <a:cs typeface="Arial"/>
                <a:sym typeface="Arial"/>
              </a:rPr>
              <a:t>(e.g., PADTEC, business service centers for women enterprises, supply chain)</a:t>
            </a:r>
            <a:endParaRPr sz="1100">
              <a:latin typeface="Arial"/>
              <a:ea typeface="Arial"/>
              <a:cs typeface="Arial"/>
              <a:sym typeface="Arial"/>
            </a:endParaRPr>
          </a:p>
          <a:p>
            <a:pPr indent="-285750" lvl="1" marL="742950" rtl="0" algn="l">
              <a:lnSpc>
                <a:spcPct val="115000"/>
              </a:lnSpc>
              <a:spcBef>
                <a:spcPts val="0"/>
              </a:spcBef>
              <a:spcAft>
                <a:spcPts val="0"/>
              </a:spcAft>
              <a:buClr>
                <a:schemeClr val="dk1"/>
              </a:buClr>
              <a:buSzPts val="1400"/>
              <a:buChar char="○"/>
            </a:pPr>
            <a:r>
              <a:rPr lang="en-US" sz="900">
                <a:latin typeface="Arial"/>
                <a:ea typeface="Arial"/>
                <a:cs typeface="Arial"/>
                <a:sym typeface="Arial"/>
              </a:rPr>
              <a:t>Processes and systems that the project introduced and established (e.g., integration and connectivity of streamlined processes such as </a:t>
            </a:r>
            <a:r>
              <a:rPr lang="en-US" sz="900">
                <a:highlight>
                  <a:srgbClr val="00FFFF"/>
                </a:highlight>
                <a:latin typeface="Arial"/>
                <a:ea typeface="Arial"/>
                <a:cs typeface="Arial"/>
                <a:sym typeface="Arial"/>
              </a:rPr>
              <a:t>BPLS, Building Construction, Occupancy and Fire Safety Certification). </a:t>
            </a:r>
            <a:endParaRPr sz="1100">
              <a:latin typeface="Arial"/>
              <a:ea typeface="Arial"/>
              <a:cs typeface="Arial"/>
              <a:sym typeface="Arial"/>
            </a:endParaRPr>
          </a:p>
          <a:p>
            <a:pPr indent="-228600" lvl="0" marL="914400" rtl="0" algn="l">
              <a:lnSpc>
                <a:spcPct val="115000"/>
              </a:lnSpc>
              <a:spcBef>
                <a:spcPts val="0"/>
              </a:spcBef>
              <a:spcAft>
                <a:spcPts val="0"/>
              </a:spcAft>
              <a:buClr>
                <a:schemeClr val="dk1"/>
              </a:buClr>
              <a:buSzPts val="1400"/>
              <a:buFont typeface="Arial"/>
              <a:buNone/>
            </a:pPr>
            <a:r>
              <a:rPr lang="en-US" sz="900">
                <a:latin typeface="Arial"/>
                <a:ea typeface="Arial"/>
                <a:cs typeface="Arial"/>
                <a:sym typeface="Arial"/>
              </a:rPr>
              <a:t> </a:t>
            </a:r>
            <a:endParaRPr sz="1100">
              <a:latin typeface="Arial"/>
              <a:ea typeface="Arial"/>
              <a:cs typeface="Arial"/>
              <a:sym typeface="Arial"/>
            </a:endParaRPr>
          </a:p>
          <a:p>
            <a:pPr indent="-228600" lvl="0" marL="457200" rtl="0" algn="l">
              <a:lnSpc>
                <a:spcPct val="100000"/>
              </a:lnSpc>
              <a:spcBef>
                <a:spcPts val="0"/>
              </a:spcBef>
              <a:spcAft>
                <a:spcPts val="0"/>
              </a:spcAft>
              <a:buClr>
                <a:schemeClr val="dk1"/>
              </a:buClr>
              <a:buSzPts val="1400"/>
              <a:buFont typeface="Arial"/>
              <a:buNone/>
            </a:pPr>
            <a:r>
              <a:rPr lang="en-US" sz="900">
                <a:latin typeface="Arial"/>
                <a:ea typeface="Arial"/>
                <a:cs typeface="Arial"/>
                <a:sym typeface="Arial"/>
              </a:rPr>
              <a:t>Methods and tools could be institutionalized by</a:t>
            </a:r>
            <a:r>
              <a:rPr lang="en-US" sz="900">
                <a:highlight>
                  <a:srgbClr val="00FFFF"/>
                </a:highlight>
                <a:latin typeface="Arial"/>
                <a:ea typeface="Arial"/>
                <a:cs typeface="Arial"/>
                <a:sym typeface="Arial"/>
              </a:rPr>
              <a:t> improving the organization structure at the city government level, </a:t>
            </a:r>
            <a:r>
              <a:rPr lang="en-US" sz="900">
                <a:latin typeface="Arial"/>
                <a:ea typeface="Arial"/>
                <a:cs typeface="Arial"/>
                <a:sym typeface="Arial"/>
              </a:rPr>
              <a:t>developing relevant policies, setting or establishing appropriate structures, publishing manuals of processes and systems, and documenting effective training modules for possible replication.</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p:txBody>
      </p:sp>
      <p:sp>
        <p:nvSpPr>
          <p:cNvPr id="586" name="Google Shape;5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SzPts val="1400"/>
              <a:buFont typeface="Arial"/>
              <a:buChar char="●"/>
            </a:pPr>
            <a:r>
              <a:rPr lang="en-US" sz="1800" u="none" strike="noStrike">
                <a:latin typeface="Arial"/>
                <a:ea typeface="Arial"/>
                <a:cs typeface="Arial"/>
                <a:sym typeface="Arial"/>
              </a:rPr>
              <a:t>SURGE was able to assist in the formulation and approval of plans and planning documents </a:t>
            </a:r>
            <a:r>
              <a:rPr lang="en-US" sz="1800" u="none" strike="noStrike">
                <a:highlight>
                  <a:srgbClr val="00FFFF"/>
                </a:highlight>
                <a:latin typeface="Arial"/>
                <a:ea typeface="Arial"/>
                <a:cs typeface="Arial"/>
                <a:sym typeface="Arial"/>
              </a:rPr>
              <a:t>(e.g., CDRA-compliant CLUPs, WASH master plans, Tourism Plans, GenSan Aerotropolis plan, transportation plans)</a:t>
            </a:r>
            <a:r>
              <a:rPr lang="en-US" sz="1800" u="none" strike="noStrike">
                <a:latin typeface="Arial"/>
                <a:ea typeface="Arial"/>
                <a:cs typeface="Arial"/>
                <a:sym typeface="Arial"/>
              </a:rPr>
              <a:t>, and succeeding programs or interventions should focus on strengthening the capacities of partner LGUs to implement them and conduct follow-through activities.</a:t>
            </a:r>
            <a:endParaRPr/>
          </a:p>
          <a:p>
            <a:pPr indent="-228600" lvl="0" marL="457200" rtl="0" algn="l">
              <a:lnSpc>
                <a:spcPct val="115000"/>
              </a:lnSpc>
              <a:spcBef>
                <a:spcPts val="0"/>
              </a:spcBef>
              <a:spcAft>
                <a:spcPts val="0"/>
              </a:spcAft>
              <a:buSzPts val="1400"/>
              <a:buNone/>
            </a:pPr>
            <a:r>
              <a:rPr lang="en-US" sz="1800">
                <a:latin typeface="Arial"/>
                <a:ea typeface="Arial"/>
                <a:cs typeface="Arial"/>
                <a:sym typeface="Arial"/>
              </a:rPr>
              <a:t> </a:t>
            </a:r>
            <a:endParaRPr/>
          </a:p>
          <a:p>
            <a:pPr indent="-228600" lvl="0" marL="457200" rtl="0" algn="l">
              <a:lnSpc>
                <a:spcPct val="115000"/>
              </a:lnSpc>
              <a:spcBef>
                <a:spcPts val="0"/>
              </a:spcBef>
              <a:spcAft>
                <a:spcPts val="0"/>
              </a:spcAft>
              <a:buSzPts val="1400"/>
              <a:buNone/>
            </a:pPr>
            <a:r>
              <a:rPr lang="en-US" sz="1800">
                <a:latin typeface="Arial"/>
                <a:ea typeface="Arial"/>
                <a:cs typeface="Arial"/>
                <a:sym typeface="Arial"/>
              </a:rPr>
              <a:t>More specifically, the evaluation team recommends that USAID continue to: </a:t>
            </a:r>
            <a:endParaRPr/>
          </a:p>
          <a:p>
            <a:pPr indent="-342900" lvl="0" marL="342900" rtl="0" algn="l">
              <a:lnSpc>
                <a:spcPct val="115000"/>
              </a:lnSpc>
              <a:spcBef>
                <a:spcPts val="0"/>
              </a:spcBef>
              <a:spcAft>
                <a:spcPts val="0"/>
              </a:spcAft>
              <a:buSzPts val="1400"/>
              <a:buFont typeface="Arial"/>
              <a:buChar char="●"/>
            </a:pPr>
            <a:r>
              <a:rPr lang="en-US" sz="1800" u="none" strike="noStrike">
                <a:latin typeface="Arial"/>
                <a:ea typeface="Arial"/>
                <a:cs typeface="Arial"/>
                <a:sym typeface="Arial"/>
              </a:rPr>
              <a:t>Closely align future programs with Government of the Philippines development plans, as has been done by SURGE, with a continued focus on building the capacities of CDI cities to implement the climate-resilient PPAs identified in their local development plans.</a:t>
            </a:r>
            <a:endParaRPr/>
          </a:p>
          <a:p>
            <a:pPr indent="-342900" lvl="0" marL="342900" rtl="0" algn="l">
              <a:lnSpc>
                <a:spcPct val="115000"/>
              </a:lnSpc>
              <a:spcBef>
                <a:spcPts val="0"/>
              </a:spcBef>
              <a:spcAft>
                <a:spcPts val="0"/>
              </a:spcAft>
              <a:buSzPts val="1400"/>
              <a:buFont typeface="Arial"/>
              <a:buChar char="●"/>
            </a:pPr>
            <a:r>
              <a:rPr lang="en-US" sz="1800" u="none" strike="noStrike">
                <a:latin typeface="Arial"/>
                <a:ea typeface="Arial"/>
                <a:cs typeface="Arial"/>
                <a:sym typeface="Arial"/>
              </a:rPr>
              <a:t>Mobilize resources for climate change mitigation and adaptation. </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Arial"/>
                <a:ea typeface="Arial"/>
                <a:cs typeface="Arial"/>
                <a:sym typeface="Arial"/>
              </a:rPr>
              <a:t>Succeeding efforts should further capacitate the cities in responding to climate-related disasters and risks. This includes strengthening the local disaster risk reduction and management councils (DRRMCs) not only in disaster response but, more specifically, in preparing communities—especially the more vulnerable sectors (women, children, and those in disaster-prone areas)—so that they can reduce risks and hazards.</a:t>
            </a:r>
            <a:endParaRPr/>
          </a:p>
        </p:txBody>
      </p:sp>
      <p:sp>
        <p:nvSpPr>
          <p:cNvPr id="596" name="Google Shape;5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Assistance to LGUs should be continued, especially on the application of GIS, which could be integrated into the LGUs’ various operations (e.g., planning and zoning, BPLS, land registration, business tax assessment and collection, among others). Future interventions should focus on capacity development (institutions and people) and the development of an integrated IT system for local and urban governance and management. Specifically, it is recommended that succeeding efforts pursue the development of the ULIS because this benefits land tenure and security and enhances a city’s ability to generate revenue . </a:t>
            </a:r>
            <a:r>
              <a:rPr lang="en-US" sz="1100">
                <a:solidFill>
                  <a:srgbClr val="000000"/>
                </a:solidFill>
                <a:latin typeface="Arial"/>
                <a:ea typeface="Arial"/>
                <a:cs typeface="Arial"/>
                <a:sym typeface="Arial"/>
              </a:rPr>
              <a:t>In particular, utilize the GIS to create the digital cadastral databases and ensure that this is linked to other systems such as those in the Finance group. Identifying and titling properties provides opportunities to assess the properties correctly, thereby increasing revenue collection. Also, identification of LGU property can help the LGU decide to convert idle property to productive property.</a:t>
            </a:r>
            <a:endParaRPr sz="1100"/>
          </a:p>
          <a:p>
            <a:pPr indent="0" lvl="0" marL="0" marR="0" rtl="0" algn="l">
              <a:lnSpc>
                <a:spcPct val="100000"/>
              </a:lnSpc>
              <a:spcBef>
                <a:spcPts val="0"/>
              </a:spcBef>
              <a:spcAft>
                <a:spcPts val="0"/>
              </a:spcAft>
              <a:buClr>
                <a:srgbClr val="000000"/>
              </a:buClr>
              <a:buSzPts val="1400"/>
              <a:buFont typeface="Arial"/>
              <a:buNone/>
            </a:pPr>
            <a:r>
              <a:t/>
            </a:r>
            <a:endParaRPr sz="11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sz="1100">
                <a:solidFill>
                  <a:srgbClr val="000000"/>
                </a:solidFill>
                <a:latin typeface="Arial"/>
                <a:ea typeface="Arial"/>
                <a:cs typeface="Arial"/>
                <a:sym typeface="Arial"/>
              </a:rPr>
              <a:t>In particular, utilize the GIS to create the digital cadastral databases and ensure that this is linked to other systems such as those in the Finance group. Identifying and titling properties provides opportunities to assess the properties correctly, thereby increasing revenue collection. Also, identification of LGU property can help the LGU decide to convert idle property to productive property</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p>
        </p:txBody>
      </p:sp>
      <p:sp>
        <p:nvSpPr>
          <p:cNvPr id="606" name="Google Shape;60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23850" lvl="0" marL="342900" rtl="0" algn="l">
              <a:lnSpc>
                <a:spcPct val="115000"/>
              </a:lnSpc>
              <a:spcBef>
                <a:spcPts val="0"/>
              </a:spcBef>
              <a:spcAft>
                <a:spcPts val="0"/>
              </a:spcAft>
              <a:buSzPts val="1100"/>
              <a:buFont typeface="Arial"/>
              <a:buChar char="●"/>
            </a:pPr>
            <a:r>
              <a:rPr lang="en-US" sz="1100">
                <a:latin typeface="Arial"/>
                <a:ea typeface="Arial"/>
                <a:cs typeface="Arial"/>
                <a:sym typeface="Arial"/>
              </a:rPr>
              <a:t>To further ensure that gains are sustained, and knowledge transfer continues, a UDLP-like mechanism could be adopted. However, the coverage of UDLP should be expanded to include other thematic and functional areas to build local-level knowledge. More generally, a </a:t>
            </a:r>
            <a:r>
              <a:rPr lang="en-US" sz="1100">
                <a:highlight>
                  <a:srgbClr val="00FFFF"/>
                </a:highlight>
                <a:latin typeface="Arial"/>
                <a:ea typeface="Arial"/>
                <a:cs typeface="Arial"/>
                <a:sym typeface="Arial"/>
              </a:rPr>
              <a:t>holistic post-project capacity development road map</a:t>
            </a:r>
            <a:r>
              <a:rPr lang="en-US" sz="1100">
                <a:latin typeface="Arial"/>
                <a:ea typeface="Arial"/>
                <a:cs typeface="Arial"/>
                <a:sym typeface="Arial"/>
              </a:rPr>
              <a:t> should be formulated and adopted, coupled with capacity development to enhance LGU skills in accessing and using climate change data in developing climate-resilient and risk-sensitive development plans and in communicating climate change impacts to local stakeholders.</a:t>
            </a:r>
            <a:endParaRPr sz="1100"/>
          </a:p>
        </p:txBody>
      </p:sp>
      <p:sp>
        <p:nvSpPr>
          <p:cNvPr id="616" name="Google Shape;6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Font typeface="Arial"/>
              <a:buNone/>
            </a:pPr>
            <a:r>
              <a:rPr lang="en-US" sz="900" u="none" strike="noStrike">
                <a:latin typeface="Arial"/>
                <a:ea typeface="Arial"/>
                <a:cs typeface="Arial"/>
                <a:sym typeface="Arial"/>
              </a:rPr>
              <a:t>RELEVANCE</a:t>
            </a:r>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is aligned to national policies and strategies (i.e., Philippine Development Plan, National Urban Development and Housing Framework, Philippine Water Supply and Sanitation Master Plan, RA 11032: Ease of Doing Business and Efficient Government Service Delivery Act of 2018, RA 9484: Anti-Red Tape Act of 2007, National Spatial Strategy, Government policy in the provision of services during the pandemic)</a:t>
            </a:r>
            <a:endParaRPr/>
          </a:p>
          <a:p>
            <a:pPr indent="-254000" lvl="0" marL="342900" rtl="0" algn="l">
              <a:lnSpc>
                <a:spcPct val="115000"/>
              </a:lnSpc>
              <a:spcBef>
                <a:spcPts val="0"/>
              </a:spcBef>
              <a:spcAft>
                <a:spcPts val="0"/>
              </a:spcAft>
              <a:buSzPts val="1400"/>
              <a:buFont typeface="Arial"/>
              <a:buNone/>
            </a:pPr>
            <a:r>
              <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is aligned with the following USAID Policies and Strategies: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Sustainable Service Delivery in an Increasingly Urbanized World</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Water and Development</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social capital on resilience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CDI-PFG</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on urban development and competitiveness (second-tier cities as engines of growth)</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W-GDP</a:t>
            </a:r>
            <a:endParaRPr sz="1100" u="none"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SURGE’s approach ensured careful alignment between project activities, local policies and availability of resources.</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EFFECTIVENESS</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SURGE interventions empowered the CDI cities to be more resilient, competitive, and inclusive</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Resilient</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capacity enhancement in CDI Cities in the following: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formulation of risk-sensitive and climate resilient development plans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mainstreaming of disaster risks and climate change concerns in plans (i.e., the CDRA-enhanced CLUPs)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Strengthened linkages between national government agencies (CCC, DHSUD &amp; DOST) and local government units in development planning within the context of disaster risk and climate change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Improved capacities of Water Service Providers with DRR and CCA mainstreaming in water safety regulations and business continuity plans in CDI Cities and Marawi City</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Brought knowledge down to local government level through the establishment of Urban Development Learning Program (UDLP)</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Competitive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capacity enhancement of CDO Cities in the following: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streamlining of business registration and permitting, building occupancy, and fire safety certification processes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development of electronic tax revenue assessment and collection system (e-TRACS)</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asset management and financial planning</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land and cadastral information management  </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More investments through active engagement of private sector partner organizations and more active investment promotions activities</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Inclusive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Technical assistance and institutional capacity enhancement in:</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market access and value chain linkages (e.g., seaweed farmers in Puerto Princesa and cassava growers in Zamboanga)</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market expansion outside the region (e.g., GenSan and Clark)</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inter-LGU collaboration (e.g., PADTEC)</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Tourism network promotion through the preparation of tourism master plans (e.g., Legazpi, Puerto Princesa, and Tagbilaran)</a:t>
            </a:r>
            <a:endParaRPr sz="1100" u="none" strike="noStrike">
              <a:latin typeface="Arial"/>
              <a:ea typeface="Arial"/>
              <a:cs typeface="Arial"/>
              <a:sym typeface="Arial"/>
            </a:endParaRPr>
          </a:p>
          <a:p>
            <a:pPr indent="-228600" lvl="2" marL="11430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urban-rural linkages (e.g., road network and traffic management planning, transport route planning, and reduction of local regulatory barriers for products)</a:t>
            </a:r>
            <a:endParaRPr sz="1100" u="none" strike="noStrike">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900">
                <a:latin typeface="Arial"/>
                <a:ea typeface="Arial"/>
                <a:cs typeface="Arial"/>
                <a:sym typeface="Arial"/>
              </a:rPr>
              <a:t>market connectivity through the improvement of air transport facilities (e.g., Aerotropolic planning in GenSan)</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SUSTAINABILITY</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en-US" sz="1800">
                <a:latin typeface="Arial"/>
                <a:ea typeface="Arial"/>
                <a:cs typeface="Arial"/>
                <a:sym typeface="Arial"/>
              </a:rPr>
              <a:t>The strong commitment of CDI cities and willingness of partners to fund activities crystallized sustainability.</a:t>
            </a:r>
            <a:endParaRPr/>
          </a:p>
          <a:p>
            <a:pPr indent="0" lvl="0" marL="0" rtl="0" algn="l">
              <a:lnSpc>
                <a:spcPct val="100000"/>
              </a:lnSpc>
              <a:spcBef>
                <a:spcPts val="0"/>
              </a:spcBef>
              <a:spcAft>
                <a:spcPts val="0"/>
              </a:spcAft>
              <a:buSzPts val="1400"/>
              <a:buNone/>
            </a:pPr>
            <a:r>
              <a:t/>
            </a:r>
            <a:endParaRPr sz="1800">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By design, and through good management, it is likely that most of SURGE’s initiatives can be sustained beyond the life of the project</a:t>
            </a:r>
            <a:endParaRPr sz="1100" u="none" strike="noStrike">
              <a:latin typeface="Arial"/>
              <a:ea typeface="Arial"/>
              <a:cs typeface="Arial"/>
              <a:sym typeface="Arial"/>
            </a:endParaRPr>
          </a:p>
          <a:p>
            <a:pPr indent="-342900" lvl="0" marL="34290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The enabling factors to these accomplishments are:</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The project was highly relevant to the needs of Philippine CDI cities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SURGE achieved considerable success in its primary areas of assistance (as models for success in the second batch areas </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Demand-driven nature of SURGE activities that responds to local needs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Policy issuances both at the local and national level thereby ensuring continuity of activities and benefits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Availability of funds to implement PPAs identified in local plans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Willingness of local executive officials to implement interventions</a:t>
            </a:r>
            <a:endParaRPr sz="1100" u="none" strike="noStrike">
              <a:latin typeface="Arial"/>
              <a:ea typeface="Arial"/>
              <a:cs typeface="Arial"/>
              <a:sym typeface="Arial"/>
            </a:endParaRPr>
          </a:p>
          <a:p>
            <a:pPr indent="-285750" lvl="1" marL="742950" rtl="0" algn="l">
              <a:lnSpc>
                <a:spcPct val="115000"/>
              </a:lnSpc>
              <a:spcBef>
                <a:spcPts val="0"/>
              </a:spcBef>
              <a:spcAft>
                <a:spcPts val="0"/>
              </a:spcAft>
              <a:buSzPts val="1400"/>
              <a:buFont typeface="Arial"/>
              <a:buChar char="○"/>
            </a:pPr>
            <a:r>
              <a:rPr lang="en-US" sz="900" u="none" strike="noStrike">
                <a:latin typeface="Arial"/>
                <a:ea typeface="Arial"/>
                <a:cs typeface="Arial"/>
                <a:sym typeface="Arial"/>
              </a:rPr>
              <a:t>Active engagement of the private sector </a:t>
            </a:r>
            <a:endParaRPr sz="1100" u="none" strike="noStrike">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900">
                <a:highlight>
                  <a:srgbClr val="FFFF00"/>
                </a:highlight>
                <a:latin typeface="Arial"/>
                <a:ea typeface="Arial"/>
                <a:cs typeface="Arial"/>
                <a:sym typeface="Arial"/>
              </a:rPr>
              <a:t>Key factors that undermine sustainability are 1) inadequate stakeholder engagement and follow-through activities (e.g., institutional strengthening of BoSNet and PADTEC), 2) lack of post-project capacity building plans, especially for second-line staff and new LGU personnel; and 3) changes in political leadership in 2022, which may result in a shift of LGU priorities.</a:t>
            </a:r>
            <a:endParaRPr/>
          </a:p>
        </p:txBody>
      </p:sp>
      <p:sp>
        <p:nvSpPr>
          <p:cNvPr id="491" name="Google Shape;4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Font typeface="Arial"/>
              <a:buNone/>
            </a:pPr>
            <a:r>
              <a:t/>
            </a:r>
            <a:endParaRPr sz="900">
              <a:latin typeface="Arial"/>
              <a:ea typeface="Arial"/>
              <a:cs typeface="Arial"/>
              <a:sym typeface="Arial"/>
            </a:endParaRPr>
          </a:p>
        </p:txBody>
      </p:sp>
      <p:sp>
        <p:nvSpPr>
          <p:cNvPr id="504" name="Google Shape;50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n-US" sz="1100" u="none" strike="noStrike">
                <a:solidFill>
                  <a:srgbClr val="000000"/>
                </a:solidFill>
                <a:latin typeface="Calibri"/>
                <a:ea typeface="Calibri"/>
                <a:cs typeface="Calibri"/>
                <a:sym typeface="Calibri"/>
              </a:rPr>
              <a:t>How did SURGE enrich implementation through its demand driven approach?</a:t>
            </a:r>
            <a:endParaRPr b="0" sz="1100"/>
          </a:p>
          <a:p>
            <a:pPr indent="-228600" lvl="0" marL="457200" rtl="0" algn="l">
              <a:lnSpc>
                <a:spcPct val="100000"/>
              </a:lnSpc>
              <a:spcBef>
                <a:spcPts val="0"/>
              </a:spcBef>
              <a:spcAft>
                <a:spcPts val="0"/>
              </a:spcAft>
              <a:buSzPts val="1400"/>
              <a:buNone/>
            </a:pPr>
            <a:r>
              <a:t/>
            </a:r>
            <a:endParaRPr b="0" i="0" sz="1100" u="none" strike="noStrike">
              <a:solidFill>
                <a:srgbClr val="00000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100" u="none" strike="noStrike">
                <a:solidFill>
                  <a:srgbClr val="000000"/>
                </a:solidFill>
                <a:latin typeface="Calibri"/>
                <a:ea typeface="Calibri"/>
                <a:cs typeface="Calibri"/>
                <a:sym typeface="Calibri"/>
              </a:rPr>
              <a:t>SURGE operated as a demand-driven project whereby SURGE identified individual activities through close consultation with partner city governments.  </a:t>
            </a:r>
            <a:endParaRPr b="0" sz="1100"/>
          </a:p>
          <a:p>
            <a:pPr indent="-2095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Relevance and responsive of assistance: SURGE was able to focus its interventions according to what the individual cities need within the context identified broad areas of assistance.</a:t>
            </a:r>
            <a:endParaRPr sz="1100"/>
          </a:p>
          <a:p>
            <a:pPr indent="-2095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An approach that reinforces local autonomy: Partner cities had more freedom in carrying-out programs suitable for their areas and to be more self-reliant and active partners in development.</a:t>
            </a:r>
            <a:endParaRPr sz="1100"/>
          </a:p>
          <a:p>
            <a:pPr indent="-209550" lvl="0" marL="457200" rtl="0" algn="l">
              <a:lnSpc>
                <a:spcPct val="100000"/>
              </a:lnSpc>
              <a:spcBef>
                <a:spcPts val="0"/>
              </a:spcBef>
              <a:spcAft>
                <a:spcPts val="0"/>
              </a:spcAft>
              <a:buSzPts val="1100"/>
              <a:buFont typeface="Arial"/>
              <a:buChar char="•"/>
            </a:pPr>
            <a:r>
              <a:rPr b="0" i="0" lang="en-US" sz="1100" u="none" strike="noStrike">
                <a:solidFill>
                  <a:srgbClr val="000000"/>
                </a:solidFill>
                <a:latin typeface="Calibri"/>
                <a:ea typeface="Calibri"/>
                <a:cs typeface="Calibri"/>
                <a:sym typeface="Calibri"/>
              </a:rPr>
              <a:t>Efficient use of resources: This approach ensures careful alignment between project activities, local policies and availability of resources.</a:t>
            </a:r>
            <a:endParaRPr sz="1100"/>
          </a:p>
          <a:p>
            <a:pPr indent="0" lvl="0" marL="0" rtl="0" algn="l">
              <a:lnSpc>
                <a:spcPct val="115000"/>
              </a:lnSpc>
              <a:spcBef>
                <a:spcPts val="0"/>
              </a:spcBef>
              <a:spcAft>
                <a:spcPts val="0"/>
              </a:spcAft>
              <a:buSzPts val="1400"/>
              <a:buFont typeface="Arial"/>
              <a:buNone/>
            </a:pPr>
            <a:r>
              <a:t/>
            </a:r>
            <a:endParaRPr sz="1100">
              <a:latin typeface="Arial"/>
              <a:ea typeface="Arial"/>
              <a:cs typeface="Arial"/>
              <a:sym typeface="Arial"/>
            </a:endParaRPr>
          </a:p>
        </p:txBody>
      </p:sp>
      <p:sp>
        <p:nvSpPr>
          <p:cNvPr id="514" name="Google Shape;51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100" u="none" strike="noStrike">
                <a:solidFill>
                  <a:srgbClr val="000000"/>
                </a:solidFill>
                <a:latin typeface="Calibri"/>
                <a:ea typeface="Calibri"/>
                <a:cs typeface="Calibri"/>
                <a:sym typeface="Calibri"/>
              </a:rPr>
              <a:t>A.  Resilient</a:t>
            </a:r>
            <a:endParaRPr b="1" sz="1100"/>
          </a:p>
          <a:p>
            <a:pPr indent="-298450" lvl="0" marL="457200" rtl="0" algn="l">
              <a:lnSpc>
                <a:spcPct val="100000"/>
              </a:lnSpc>
              <a:spcBef>
                <a:spcPts val="0"/>
              </a:spcBef>
              <a:spcAft>
                <a:spcPts val="0"/>
              </a:spcAft>
              <a:buClr>
                <a:srgbClr val="000000"/>
              </a:buClr>
              <a:buSzPts val="1100"/>
              <a:buFont typeface="Calibri"/>
              <a:buAutoNum type="arabicPeriod"/>
            </a:pPr>
            <a:r>
              <a:rPr b="0" i="0" lang="en-US" sz="1100" u="none" strike="noStrike">
                <a:solidFill>
                  <a:srgbClr val="000000"/>
                </a:solidFill>
                <a:latin typeface="Calibri"/>
                <a:ea typeface="Calibri"/>
                <a:cs typeface="Calibri"/>
                <a:sym typeface="Calibri"/>
              </a:rPr>
              <a:t>Technical assistance and capacity enhancement in CDI Cities in the following:</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formulation of risk-sensitive and climate resilient development plans</a:t>
            </a:r>
            <a:endParaRPr sz="1100"/>
          </a:p>
          <a:p>
            <a:pPr indent="-266700" lvl="1" marL="742950" rtl="0" algn="l">
              <a:lnSpc>
                <a:spcPct val="100000"/>
              </a:lnSpc>
              <a:spcBef>
                <a:spcPts val="0"/>
              </a:spcBef>
              <a:spcAft>
                <a:spcPts val="0"/>
              </a:spcAft>
              <a:buSzPts val="1100"/>
              <a:buFont typeface="Arial"/>
              <a:buAutoNum type="alphaLcPeriod"/>
            </a:pPr>
            <a:r>
              <a:rPr b="0" i="0" lang="en-US" sz="1100" u="none" strike="noStrike">
                <a:solidFill>
                  <a:srgbClr val="000000"/>
                </a:solidFill>
                <a:latin typeface="Calibri"/>
                <a:ea typeface="Calibri"/>
                <a:cs typeface="Calibri"/>
                <a:sym typeface="Calibri"/>
              </a:rPr>
              <a:t>mainstreaming of disaster risks and climate change concerns in plans (i.e., the CDRA-enhanced CLUPs) in development planning within the context of disaster risk and climate change</a:t>
            </a:r>
            <a:endParaRPr sz="1100"/>
          </a:p>
          <a:p>
            <a:pPr indent="-196850" lvl="1" marL="742950" rtl="0" algn="l">
              <a:lnSpc>
                <a:spcPct val="100000"/>
              </a:lnSpc>
              <a:spcBef>
                <a:spcPts val="0"/>
              </a:spcBef>
              <a:spcAft>
                <a:spcPts val="0"/>
              </a:spcAft>
              <a:buSzPts val="1400"/>
              <a:buFont typeface="Arial"/>
              <a:buNone/>
            </a:pPr>
            <a:r>
              <a:t/>
            </a:r>
            <a:endParaRPr b="0" i="0" sz="11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t>2. Strengthened linkages between national government agencies (CCC, DHSUD &amp; DOST) and local government units in development planning within the context of disaster risk and climate change</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3. Improved capacities of Water Service Providers with DRR and CCA mainstreaming in water safety regulations and business continuity plans in CDI Cities and Marawi City</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US" sz="1100"/>
              <a:t>4. Brought knowledge down to local government level through the establishment of Urban Development Learning Program (UDLP)</a:t>
            </a:r>
            <a:endParaRPr sz="1100"/>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15000"/>
              </a:lnSpc>
              <a:spcBef>
                <a:spcPts val="0"/>
              </a:spcBef>
              <a:spcAft>
                <a:spcPts val="0"/>
              </a:spcAft>
              <a:buSzPts val="1400"/>
              <a:buFont typeface="Arial"/>
              <a:buNone/>
            </a:pPr>
            <a:r>
              <a:t/>
            </a:r>
            <a:endParaRPr sz="1100">
              <a:latin typeface="Arial"/>
              <a:ea typeface="Arial"/>
              <a:cs typeface="Arial"/>
              <a:sym typeface="Arial"/>
            </a:endParaRPr>
          </a:p>
        </p:txBody>
      </p:sp>
      <p:sp>
        <p:nvSpPr>
          <p:cNvPr id="523" name="Google Shape;52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chemeClr val="lt2"/>
        </a:solidFill>
      </p:bgPr>
    </p:bg>
    <p:spTree>
      <p:nvGrpSpPr>
        <p:cNvPr id="13" name="Shape 13"/>
        <p:cNvGrpSpPr/>
        <p:nvPr/>
      </p:nvGrpSpPr>
      <p:grpSpPr>
        <a:xfrm>
          <a:off x="0" y="0"/>
          <a:ext cx="0" cy="0"/>
          <a:chOff x="0" y="0"/>
          <a:chExt cx="0" cy="0"/>
        </a:xfrm>
      </p:grpSpPr>
      <p:sp>
        <p:nvSpPr>
          <p:cNvPr id="14" name="Google Shape;14;p21"/>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6" name="Google Shape;16;p21"/>
          <p:cNvPicPr preferRelativeResize="0"/>
          <p:nvPr/>
        </p:nvPicPr>
        <p:blipFill rotWithShape="1">
          <a:blip r:embed="rId2">
            <a:alphaModFix/>
          </a:blip>
          <a:srcRect b="0" l="0" r="0" t="0"/>
          <a:stretch/>
        </p:blipFill>
        <p:spPr>
          <a:xfrm>
            <a:off x="469501" y="643004"/>
            <a:ext cx="2614359" cy="9999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spTree>
      <p:nvGrpSpPr>
        <p:cNvPr id="62" name="Shape 62"/>
        <p:cNvGrpSpPr/>
        <p:nvPr/>
      </p:nvGrpSpPr>
      <p:grpSpPr>
        <a:xfrm>
          <a:off x="0" y="0"/>
          <a:ext cx="0" cy="0"/>
          <a:chOff x="0" y="0"/>
          <a:chExt cx="0" cy="0"/>
        </a:xfrm>
      </p:grpSpPr>
      <p:sp>
        <p:nvSpPr>
          <p:cNvPr id="63" name="Google Shape;63;p34"/>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indent="-355600" lvl="1" marL="9144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4" name="Google Shape;64;p34"/>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spTree>
      <p:nvGrpSpPr>
        <p:cNvPr id="65" name="Shape 65"/>
        <p:cNvGrpSpPr/>
        <p:nvPr/>
      </p:nvGrpSpPr>
      <p:grpSpPr>
        <a:xfrm>
          <a:off x="0" y="0"/>
          <a:ext cx="0" cy="0"/>
          <a:chOff x="0" y="0"/>
          <a:chExt cx="0" cy="0"/>
        </a:xfrm>
      </p:grpSpPr>
      <p:sp>
        <p:nvSpPr>
          <p:cNvPr id="66" name="Google Shape;66;p35"/>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7" name="Google Shape;67;p35"/>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8" name="Google Shape;68;p35"/>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spTree>
      <p:nvGrpSpPr>
        <p:cNvPr id="69" name="Shape 69"/>
        <p:cNvGrpSpPr/>
        <p:nvPr/>
      </p:nvGrpSpPr>
      <p:grpSpPr>
        <a:xfrm>
          <a:off x="0" y="0"/>
          <a:ext cx="0" cy="0"/>
          <a:chOff x="0" y="0"/>
          <a:chExt cx="0" cy="0"/>
        </a:xfrm>
      </p:grpSpPr>
      <p:sp>
        <p:nvSpPr>
          <p:cNvPr id="70" name="Google Shape;70;p36"/>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1" name="Google Shape;71;p36"/>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2" name="Google Shape;72;p36"/>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spTree>
      <p:nvGrpSpPr>
        <p:cNvPr id="74" name="Shape 74"/>
        <p:cNvGrpSpPr/>
        <p:nvPr/>
      </p:nvGrpSpPr>
      <p:grpSpPr>
        <a:xfrm>
          <a:off x="0" y="0"/>
          <a:ext cx="0" cy="0"/>
          <a:chOff x="0" y="0"/>
          <a:chExt cx="0" cy="0"/>
        </a:xfrm>
      </p:grpSpPr>
      <p:sp>
        <p:nvSpPr>
          <p:cNvPr id="75" name="Google Shape;75;p37"/>
          <p:cNvSpPr/>
          <p:nvPr>
            <p:ph idx="2" type="pic"/>
          </p:nvPr>
        </p:nvSpPr>
        <p:spPr>
          <a:xfrm>
            <a:off x="152400" y="3429000"/>
            <a:ext cx="8839200" cy="3276600"/>
          </a:xfrm>
          <a:prstGeom prst="rect">
            <a:avLst/>
          </a:prstGeom>
          <a:solidFill>
            <a:srgbClr val="E7E7E5"/>
          </a:solidFill>
          <a:ln>
            <a:noFill/>
          </a:ln>
        </p:spPr>
      </p:sp>
      <p:sp>
        <p:nvSpPr>
          <p:cNvPr id="76" name="Google Shape;76;p37"/>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defRPr>
            </a:lvl1pPr>
            <a:lvl2pPr indent="-355600" lvl="1" marL="914400" algn="l">
              <a:lnSpc>
                <a:spcPct val="100000"/>
              </a:lnSpc>
              <a:spcBef>
                <a:spcPts val="1200"/>
              </a:spcBef>
              <a:spcAft>
                <a:spcPts val="0"/>
              </a:spcAft>
              <a:buClr>
                <a:schemeClr val="dk1"/>
              </a:buClr>
              <a:buSzPts val="2000"/>
              <a:buChar char="–"/>
              <a:defRPr>
                <a:solidFill>
                  <a:schemeClr val="dk1"/>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7"/>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3"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spTree>
      <p:nvGrpSpPr>
        <p:cNvPr id="79" name="Shape 79"/>
        <p:cNvGrpSpPr/>
        <p:nvPr/>
      </p:nvGrpSpPr>
      <p:grpSpPr>
        <a:xfrm>
          <a:off x="0" y="0"/>
          <a:ext cx="0" cy="0"/>
          <a:chOff x="0" y="0"/>
          <a:chExt cx="0" cy="0"/>
        </a:xfrm>
      </p:grpSpPr>
      <p:sp>
        <p:nvSpPr>
          <p:cNvPr id="80" name="Google Shape;80;p38"/>
          <p:cNvSpPr/>
          <p:nvPr>
            <p:ph idx="2" type="pic"/>
          </p:nvPr>
        </p:nvSpPr>
        <p:spPr>
          <a:xfrm>
            <a:off x="4572000" y="152400"/>
            <a:ext cx="4419600" cy="6553200"/>
          </a:xfrm>
          <a:prstGeom prst="rect">
            <a:avLst/>
          </a:prstGeom>
          <a:solidFill>
            <a:srgbClr val="E7E7E5"/>
          </a:solidFill>
          <a:ln>
            <a:noFill/>
          </a:ln>
        </p:spPr>
      </p:sp>
      <p:sp>
        <p:nvSpPr>
          <p:cNvPr id="81" name="Google Shape;81;p38"/>
          <p:cNvSpPr txBox="1"/>
          <p:nvPr>
            <p:ph idx="1" type="body"/>
          </p:nvPr>
        </p:nvSpPr>
        <p:spPr>
          <a:xfrm>
            <a:off x="685800" y="2057401"/>
            <a:ext cx="3657600" cy="4114799"/>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chemeClr val="dk1"/>
              </a:buClr>
              <a:buSzPts val="1600"/>
              <a:buChar char="•"/>
              <a:defRPr sz="1600">
                <a:solidFill>
                  <a:schemeClr val="dk1"/>
                </a:solidFill>
              </a:defRPr>
            </a:lvl3pPr>
            <a:lvl4pPr indent="-317500" lvl="3" marL="1828800" algn="l">
              <a:lnSpc>
                <a:spcPct val="100000"/>
              </a:lnSpc>
              <a:spcBef>
                <a:spcPts val="280"/>
              </a:spcBef>
              <a:spcAft>
                <a:spcPts val="0"/>
              </a:spcAft>
              <a:buClr>
                <a:schemeClr val="dk1"/>
              </a:buClr>
              <a:buSzPts val="1400"/>
              <a:buChar char="–"/>
              <a:defRPr sz="1400">
                <a:solidFill>
                  <a:schemeClr val="dk1"/>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38"/>
          <p:cNvSpPr txBox="1"/>
          <p:nvPr>
            <p:ph type="title"/>
          </p:nvPr>
        </p:nvSpPr>
        <p:spPr>
          <a:xfrm>
            <a:off x="685800" y="843985"/>
            <a:ext cx="36572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spTree>
      <p:nvGrpSpPr>
        <p:cNvPr id="84" name="Shape 84"/>
        <p:cNvGrpSpPr/>
        <p:nvPr/>
      </p:nvGrpSpPr>
      <p:grpSpPr>
        <a:xfrm>
          <a:off x="0" y="0"/>
          <a:ext cx="0" cy="0"/>
          <a:chOff x="0" y="0"/>
          <a:chExt cx="0" cy="0"/>
        </a:xfrm>
      </p:grpSpPr>
      <p:sp>
        <p:nvSpPr>
          <p:cNvPr id="85" name="Google Shape;85;p39"/>
          <p:cNvSpPr/>
          <p:nvPr>
            <p:ph idx="2" type="pic"/>
          </p:nvPr>
        </p:nvSpPr>
        <p:spPr>
          <a:xfrm>
            <a:off x="152400" y="152400"/>
            <a:ext cx="4419600" cy="6553200"/>
          </a:xfrm>
          <a:prstGeom prst="rect">
            <a:avLst/>
          </a:prstGeom>
          <a:solidFill>
            <a:srgbClr val="E7E7E5"/>
          </a:solidFill>
          <a:ln>
            <a:noFill/>
          </a:ln>
        </p:spPr>
      </p:sp>
      <p:sp>
        <p:nvSpPr>
          <p:cNvPr id="86" name="Google Shape;86;p39"/>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39"/>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88" name="Shape 88"/>
        <p:cNvGrpSpPr/>
        <p:nvPr/>
      </p:nvGrpSpPr>
      <p:grpSpPr>
        <a:xfrm>
          <a:off x="0" y="0"/>
          <a:ext cx="0" cy="0"/>
          <a:chOff x="0" y="0"/>
          <a:chExt cx="0" cy="0"/>
        </a:xfrm>
      </p:grpSpPr>
      <p:pic>
        <p:nvPicPr>
          <p:cNvPr id="89" name="Google Shape;89;p40"/>
          <p:cNvPicPr preferRelativeResize="0"/>
          <p:nvPr/>
        </p:nvPicPr>
        <p:blipFill rotWithShape="1">
          <a:blip r:embed="rId2">
            <a:alphaModFix/>
          </a:blip>
          <a:srcRect b="0" l="0" r="0" t="0"/>
          <a:stretch/>
        </p:blipFill>
        <p:spPr>
          <a:xfrm>
            <a:off x="152400" y="126997"/>
            <a:ext cx="8839200" cy="6578603"/>
          </a:xfrm>
          <a:prstGeom prst="rect">
            <a:avLst/>
          </a:prstGeom>
          <a:noFill/>
          <a:ln>
            <a:noFill/>
          </a:ln>
        </p:spPr>
      </p:pic>
      <p:sp>
        <p:nvSpPr>
          <p:cNvPr id="90" name="Google Shape;90;p40"/>
          <p:cNvSpPr txBox="1"/>
          <p:nvPr>
            <p:ph idx="1"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1" name="Google Shape;91;p40"/>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2" name="Google Shape;92;p40"/>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93" name="Google Shape;93;p40"/>
          <p:cNvPicPr preferRelativeResize="0"/>
          <p:nvPr/>
        </p:nvPicPr>
        <p:blipFill rotWithShape="1">
          <a:blip r:embed="rId3">
            <a:alphaModFix/>
          </a:blip>
          <a:srcRect b="0" l="0" r="0" t="0"/>
          <a:stretch/>
        </p:blipFill>
        <p:spPr>
          <a:xfrm>
            <a:off x="692285" y="5943600"/>
            <a:ext cx="1524000" cy="457200"/>
          </a:xfrm>
          <a:prstGeom prst="rect">
            <a:avLst/>
          </a:prstGeom>
          <a:noFill/>
          <a:ln>
            <a:noFill/>
          </a:ln>
        </p:spPr>
      </p:pic>
      <p:sp>
        <p:nvSpPr>
          <p:cNvPr id="94" name="Google Shape;94;p40"/>
          <p:cNvSpPr txBox="1"/>
          <p:nvPr>
            <p:ph idx="2"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95" name="Google Shape;95;p40"/>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spTree>
      <p:nvGrpSpPr>
        <p:cNvPr id="96" name="Shape 96"/>
        <p:cNvGrpSpPr/>
        <p:nvPr/>
      </p:nvGrpSpPr>
      <p:grpSpPr>
        <a:xfrm>
          <a:off x="0" y="0"/>
          <a:ext cx="0" cy="0"/>
          <a:chOff x="0" y="0"/>
          <a:chExt cx="0" cy="0"/>
        </a:xfrm>
      </p:grpSpPr>
      <p:pic>
        <p:nvPicPr>
          <p:cNvPr id="97" name="Google Shape;97;p41"/>
          <p:cNvPicPr preferRelativeResize="0"/>
          <p:nvPr/>
        </p:nvPicPr>
        <p:blipFill rotWithShape="1">
          <a:blip r:embed="rId2">
            <a:alphaModFix/>
          </a:blip>
          <a:srcRect b="0" l="0" r="0" t="0"/>
          <a:stretch/>
        </p:blipFill>
        <p:spPr>
          <a:xfrm>
            <a:off x="691522" y="685800"/>
            <a:ext cx="1813366" cy="544010"/>
          </a:xfrm>
          <a:prstGeom prst="rect">
            <a:avLst/>
          </a:prstGeom>
          <a:noFill/>
          <a:ln>
            <a:noFill/>
          </a:ln>
        </p:spPr>
      </p:pic>
      <p:sp>
        <p:nvSpPr>
          <p:cNvPr id="98" name="Google Shape;98;p41"/>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9" name="Google Shape;99;p41"/>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0" name="Google Shape;100;p41"/>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41"/>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1"/>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103" name="Google Shape;103;p41"/>
          <p:cNvCxnSpPr/>
          <p:nvPr/>
        </p:nvCxnSpPr>
        <p:spPr>
          <a:xfrm>
            <a:off x="762000" y="3886200"/>
            <a:ext cx="32004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spTree>
      <p:nvGrpSpPr>
        <p:cNvPr id="104" name="Shape 104"/>
        <p:cNvGrpSpPr/>
        <p:nvPr/>
      </p:nvGrpSpPr>
      <p:grpSpPr>
        <a:xfrm>
          <a:off x="0" y="0"/>
          <a:ext cx="0" cy="0"/>
          <a:chOff x="0" y="0"/>
          <a:chExt cx="0" cy="0"/>
        </a:xfrm>
      </p:grpSpPr>
      <p:sp>
        <p:nvSpPr>
          <p:cNvPr id="105" name="Google Shape;105;p42"/>
          <p:cNvSpPr txBox="1"/>
          <p:nvPr>
            <p:ph type="title"/>
          </p:nvPr>
        </p:nvSpPr>
        <p:spPr>
          <a:xfrm>
            <a:off x="1143000" y="827782"/>
            <a:ext cx="5486400" cy="107721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 name="Google Shape;106;p42"/>
          <p:cNvPicPr preferRelativeResize="0"/>
          <p:nvPr/>
        </p:nvPicPr>
        <p:blipFill rotWithShape="1">
          <a:blip r:embed="rId2">
            <a:alphaModFix/>
          </a:blip>
          <a:srcRect b="0" l="0" r="0" t="0"/>
          <a:stretch/>
        </p:blipFill>
        <p:spPr>
          <a:xfrm>
            <a:off x="692285" y="5943600"/>
            <a:ext cx="1524000" cy="457200"/>
          </a:xfrm>
          <a:prstGeom prst="rect">
            <a:avLst/>
          </a:prstGeom>
          <a:noFill/>
          <a:ln>
            <a:noFill/>
          </a:ln>
        </p:spPr>
      </p:pic>
      <p:cxnSp>
        <p:nvCxnSpPr>
          <p:cNvPr id="107" name="Google Shape;107;p42"/>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08" name="Shape 108"/>
        <p:cNvGrpSpPr/>
        <p:nvPr/>
      </p:nvGrpSpPr>
      <p:grpSpPr>
        <a:xfrm>
          <a:off x="0" y="0"/>
          <a:ext cx="0" cy="0"/>
          <a:chOff x="0" y="0"/>
          <a:chExt cx="0" cy="0"/>
        </a:xfrm>
      </p:grpSpPr>
      <p:sp>
        <p:nvSpPr>
          <p:cNvPr id="109" name="Google Shape;109;p43"/>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 name="Google Shape;110;p43"/>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1" name="Google Shape;111;p43"/>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2" name="Google Shape;112;p43"/>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43"/>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type="titleOnly">
  <p:cSld name="TITLE_ONLY">
    <p:bg>
      <p:bgPr>
        <a:solidFill>
          <a:schemeClr val="lt2"/>
        </a:solidFill>
      </p:bgPr>
    </p:bg>
    <p:spTree>
      <p:nvGrpSpPr>
        <p:cNvPr id="17" name="Shape 17"/>
        <p:cNvGrpSpPr/>
        <p:nvPr/>
      </p:nvGrpSpPr>
      <p:grpSpPr>
        <a:xfrm>
          <a:off x="0" y="0"/>
          <a:ext cx="0" cy="0"/>
          <a:chOff x="0" y="0"/>
          <a:chExt cx="0" cy="0"/>
        </a:xfrm>
      </p:grpSpPr>
      <p:sp>
        <p:nvSpPr>
          <p:cNvPr id="18" name="Google Shape;18;p26"/>
          <p:cNvSpPr txBox="1"/>
          <p:nvPr>
            <p:ph type="title"/>
          </p:nvPr>
        </p:nvSpPr>
        <p:spPr>
          <a:xfrm>
            <a:off x="1143000" y="827782"/>
            <a:ext cx="5486400" cy="107721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 name="Google Shape;19;p26"/>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pic>
        <p:nvPicPr>
          <p:cNvPr id="20" name="Google Shape;20;p26"/>
          <p:cNvPicPr preferRelativeResize="0"/>
          <p:nvPr/>
        </p:nvPicPr>
        <p:blipFill rotWithShape="1">
          <a:blip r:embed="rId2">
            <a:alphaModFix/>
          </a:blip>
          <a:srcRect b="0" l="0" r="0" t="0"/>
          <a:stretch/>
        </p:blipFill>
        <p:spPr>
          <a:xfrm>
            <a:off x="300941" y="5893964"/>
            <a:ext cx="1875100" cy="7172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14" name="Shape 114"/>
        <p:cNvGrpSpPr/>
        <p:nvPr/>
      </p:nvGrpSpPr>
      <p:grpSpPr>
        <a:xfrm>
          <a:off x="0" y="0"/>
          <a:ext cx="0" cy="0"/>
          <a:chOff x="0" y="0"/>
          <a:chExt cx="0" cy="0"/>
        </a:xfrm>
      </p:grpSpPr>
      <p:sp>
        <p:nvSpPr>
          <p:cNvPr id="115" name="Google Shape;115;p44"/>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6" name="Google Shape;116;p44"/>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7" name="Google Shape;117;p44"/>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8" name="Google Shape;118;p44"/>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9" name="Google Shape;119;p44"/>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p44"/>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21" name="Shape 121"/>
        <p:cNvGrpSpPr/>
        <p:nvPr/>
      </p:nvGrpSpPr>
      <p:grpSpPr>
        <a:xfrm>
          <a:off x="0" y="0"/>
          <a:ext cx="0" cy="0"/>
          <a:chOff x="0" y="0"/>
          <a:chExt cx="0" cy="0"/>
        </a:xfrm>
      </p:grpSpPr>
      <p:sp>
        <p:nvSpPr>
          <p:cNvPr id="122" name="Google Shape;122;p45"/>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3" name="Google Shape;123;p45"/>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4" name="Google Shape;124;p45"/>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5" name="Google Shape;125;p45"/>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6" name="Google Shape;126;p45"/>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27" name="Google Shape;127;p45"/>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5"/>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29" name="Shape 129"/>
        <p:cNvGrpSpPr/>
        <p:nvPr/>
      </p:nvGrpSpPr>
      <p:grpSpPr>
        <a:xfrm>
          <a:off x="0" y="0"/>
          <a:ext cx="0" cy="0"/>
          <a:chOff x="0" y="0"/>
          <a:chExt cx="0" cy="0"/>
        </a:xfrm>
      </p:grpSpPr>
      <p:sp>
        <p:nvSpPr>
          <p:cNvPr id="130" name="Google Shape;130;p46"/>
          <p:cNvSpPr/>
          <p:nvPr>
            <p:ph idx="2" type="pic"/>
          </p:nvPr>
        </p:nvSpPr>
        <p:spPr>
          <a:xfrm>
            <a:off x="152400" y="3429000"/>
            <a:ext cx="8839200" cy="3276600"/>
          </a:xfrm>
          <a:prstGeom prst="rect">
            <a:avLst/>
          </a:prstGeom>
          <a:solidFill>
            <a:schemeClr val="lt1"/>
          </a:solidFill>
          <a:ln>
            <a:noFill/>
          </a:ln>
        </p:spPr>
      </p:sp>
      <p:sp>
        <p:nvSpPr>
          <p:cNvPr id="131" name="Google Shape;131;p46"/>
          <p:cNvSpPr txBox="1"/>
          <p:nvPr>
            <p:ph idx="1"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2" name="Google Shape;132;p46"/>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3" name="Google Shape;133;p46"/>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4" name="Google Shape;134;p46"/>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5" name="Google Shape;135;p46"/>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46"/>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37" name="Shape 137"/>
        <p:cNvGrpSpPr/>
        <p:nvPr/>
      </p:nvGrpSpPr>
      <p:grpSpPr>
        <a:xfrm>
          <a:off x="0" y="0"/>
          <a:ext cx="0" cy="0"/>
          <a:chOff x="0" y="0"/>
          <a:chExt cx="0" cy="0"/>
        </a:xfrm>
      </p:grpSpPr>
      <p:sp>
        <p:nvSpPr>
          <p:cNvPr id="138" name="Google Shape;138;p47"/>
          <p:cNvSpPr/>
          <p:nvPr>
            <p:ph idx="2" type="pic"/>
          </p:nvPr>
        </p:nvSpPr>
        <p:spPr>
          <a:xfrm>
            <a:off x="4572000" y="152400"/>
            <a:ext cx="4419600" cy="6553200"/>
          </a:xfrm>
          <a:prstGeom prst="rect">
            <a:avLst/>
          </a:prstGeom>
          <a:solidFill>
            <a:srgbClr val="FFFFFF"/>
          </a:solidFill>
          <a:ln>
            <a:noFill/>
          </a:ln>
        </p:spPr>
      </p:sp>
      <p:sp>
        <p:nvSpPr>
          <p:cNvPr id="139" name="Google Shape;139;p47"/>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0" name="Google Shape;140;p47"/>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47"/>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2" name="Google Shape;142;p47"/>
          <p:cNvSpPr txBox="1"/>
          <p:nvPr>
            <p:ph type="title"/>
          </p:nvPr>
        </p:nvSpPr>
        <p:spPr>
          <a:xfrm>
            <a:off x="685800" y="408204"/>
            <a:ext cx="3657296" cy="1389888"/>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7"/>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44" name="Shape 144"/>
        <p:cNvGrpSpPr/>
        <p:nvPr/>
      </p:nvGrpSpPr>
      <p:grpSpPr>
        <a:xfrm>
          <a:off x="0" y="0"/>
          <a:ext cx="0" cy="0"/>
          <a:chOff x="0" y="0"/>
          <a:chExt cx="0" cy="0"/>
        </a:xfrm>
      </p:grpSpPr>
      <p:sp>
        <p:nvSpPr>
          <p:cNvPr id="145" name="Google Shape;145;p48"/>
          <p:cNvSpPr/>
          <p:nvPr>
            <p:ph idx="2" type="pic"/>
          </p:nvPr>
        </p:nvSpPr>
        <p:spPr>
          <a:xfrm>
            <a:off x="152400" y="152400"/>
            <a:ext cx="4419600" cy="6553200"/>
          </a:xfrm>
          <a:prstGeom prst="rect">
            <a:avLst/>
          </a:prstGeom>
          <a:solidFill>
            <a:srgbClr val="FFFFFF"/>
          </a:solidFill>
          <a:ln>
            <a:noFill/>
          </a:ln>
        </p:spPr>
      </p:sp>
      <p:sp>
        <p:nvSpPr>
          <p:cNvPr id="146" name="Google Shape;146;p48"/>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7" name="Google Shape;147;p48"/>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48"/>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9" name="Google Shape;149;p48"/>
          <p:cNvSpPr txBox="1"/>
          <p:nvPr>
            <p:ph type="title"/>
          </p:nvPr>
        </p:nvSpPr>
        <p:spPr>
          <a:xfrm>
            <a:off x="4877104" y="2971800"/>
            <a:ext cx="38858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spTree>
      <p:nvGrpSpPr>
        <p:cNvPr id="150" name="Shape 150"/>
        <p:cNvGrpSpPr/>
        <p:nvPr/>
      </p:nvGrpSpPr>
      <p:grpSpPr>
        <a:xfrm>
          <a:off x="0" y="0"/>
          <a:ext cx="0" cy="0"/>
          <a:chOff x="0" y="0"/>
          <a:chExt cx="0" cy="0"/>
        </a:xfrm>
      </p:grpSpPr>
      <p:sp>
        <p:nvSpPr>
          <p:cNvPr id="151" name="Google Shape;151;p49"/>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p49"/>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3" name="Google Shape;153;p49"/>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4" name="Google Shape;154;p49"/>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49"/>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spTree>
      <p:nvGrpSpPr>
        <p:cNvPr id="156" name="Shape 156"/>
        <p:cNvGrpSpPr/>
        <p:nvPr/>
      </p:nvGrpSpPr>
      <p:grpSpPr>
        <a:xfrm>
          <a:off x="0" y="0"/>
          <a:ext cx="0" cy="0"/>
          <a:chOff x="0" y="0"/>
          <a:chExt cx="0" cy="0"/>
        </a:xfrm>
      </p:grpSpPr>
      <p:sp>
        <p:nvSpPr>
          <p:cNvPr id="157" name="Google Shape;157;p50"/>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8" name="Google Shape;158;p50"/>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59" name="Google Shape;159;p50"/>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0" name="Google Shape;160;p50"/>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1" name="Google Shape;161;p50"/>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62" name="Google Shape;162;p50"/>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spTree>
      <p:nvGrpSpPr>
        <p:cNvPr id="163" name="Shape 163"/>
        <p:cNvGrpSpPr/>
        <p:nvPr/>
      </p:nvGrpSpPr>
      <p:grpSpPr>
        <a:xfrm>
          <a:off x="0" y="0"/>
          <a:ext cx="0" cy="0"/>
          <a:chOff x="0" y="0"/>
          <a:chExt cx="0" cy="0"/>
        </a:xfrm>
      </p:grpSpPr>
      <p:sp>
        <p:nvSpPr>
          <p:cNvPr id="164" name="Google Shape;164;p51"/>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5" name="Google Shape;165;p51"/>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6" name="Google Shape;166;p51"/>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7" name="Google Shape;167;p51"/>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8" name="Google Shape;168;p51"/>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69" name="Google Shape;169;p51"/>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1"/>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spTree>
      <p:nvGrpSpPr>
        <p:cNvPr id="171" name="Shape 171"/>
        <p:cNvGrpSpPr/>
        <p:nvPr/>
      </p:nvGrpSpPr>
      <p:grpSpPr>
        <a:xfrm>
          <a:off x="0" y="0"/>
          <a:ext cx="0" cy="0"/>
          <a:chOff x="0" y="0"/>
          <a:chExt cx="0" cy="0"/>
        </a:xfrm>
      </p:grpSpPr>
      <p:sp>
        <p:nvSpPr>
          <p:cNvPr id="172" name="Google Shape;172;p52"/>
          <p:cNvSpPr/>
          <p:nvPr>
            <p:ph idx="2" type="pic"/>
          </p:nvPr>
        </p:nvSpPr>
        <p:spPr>
          <a:xfrm>
            <a:off x="152400" y="3429000"/>
            <a:ext cx="8839200" cy="3276600"/>
          </a:xfrm>
          <a:prstGeom prst="rect">
            <a:avLst/>
          </a:prstGeom>
          <a:solidFill>
            <a:srgbClr val="E7E7E5"/>
          </a:solidFill>
          <a:ln>
            <a:noFill/>
          </a:ln>
        </p:spPr>
      </p:sp>
      <p:sp>
        <p:nvSpPr>
          <p:cNvPr id="173" name="Google Shape;173;p52"/>
          <p:cNvSpPr txBox="1"/>
          <p:nvPr>
            <p:ph idx="1"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4" name="Google Shape;174;p52"/>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5" name="Google Shape;175;p52"/>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6" name="Google Shape;176;p52"/>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7" name="Google Shape;177;p52"/>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52"/>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spTree>
      <p:nvGrpSpPr>
        <p:cNvPr id="179" name="Shape 179"/>
        <p:cNvGrpSpPr/>
        <p:nvPr/>
      </p:nvGrpSpPr>
      <p:grpSpPr>
        <a:xfrm>
          <a:off x="0" y="0"/>
          <a:ext cx="0" cy="0"/>
          <a:chOff x="0" y="0"/>
          <a:chExt cx="0" cy="0"/>
        </a:xfrm>
      </p:grpSpPr>
      <p:sp>
        <p:nvSpPr>
          <p:cNvPr id="180" name="Google Shape;180;p53"/>
          <p:cNvSpPr/>
          <p:nvPr>
            <p:ph idx="2" type="pic"/>
          </p:nvPr>
        </p:nvSpPr>
        <p:spPr>
          <a:xfrm>
            <a:off x="4572000" y="152400"/>
            <a:ext cx="4419600" cy="6553200"/>
          </a:xfrm>
          <a:prstGeom prst="rect">
            <a:avLst/>
          </a:prstGeom>
          <a:solidFill>
            <a:srgbClr val="E7E7E5"/>
          </a:solidFill>
          <a:ln>
            <a:noFill/>
          </a:ln>
        </p:spPr>
      </p:sp>
      <p:sp>
        <p:nvSpPr>
          <p:cNvPr id="181" name="Google Shape;181;p53"/>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82" name="Google Shape;182;p53"/>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53"/>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4" name="Google Shape;184;p53"/>
          <p:cNvSpPr txBox="1"/>
          <p:nvPr>
            <p:ph type="title"/>
          </p:nvPr>
        </p:nvSpPr>
        <p:spPr>
          <a:xfrm>
            <a:off x="685800" y="408204"/>
            <a:ext cx="3657296" cy="1389888"/>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53"/>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651D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5" name="Google Shape;25;p27"/>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 name="Google Shape;26;p27"/>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spTree>
      <p:nvGrpSpPr>
        <p:cNvPr id="186" name="Shape 186"/>
        <p:cNvGrpSpPr/>
        <p:nvPr/>
      </p:nvGrpSpPr>
      <p:grpSpPr>
        <a:xfrm>
          <a:off x="0" y="0"/>
          <a:ext cx="0" cy="0"/>
          <a:chOff x="0" y="0"/>
          <a:chExt cx="0" cy="0"/>
        </a:xfrm>
      </p:grpSpPr>
      <p:sp>
        <p:nvSpPr>
          <p:cNvPr id="187" name="Google Shape;187;p54"/>
          <p:cNvSpPr/>
          <p:nvPr>
            <p:ph idx="2" type="pic"/>
          </p:nvPr>
        </p:nvSpPr>
        <p:spPr>
          <a:xfrm>
            <a:off x="152400" y="152400"/>
            <a:ext cx="4419600" cy="6553200"/>
          </a:xfrm>
          <a:prstGeom prst="rect">
            <a:avLst/>
          </a:prstGeom>
          <a:solidFill>
            <a:srgbClr val="E7E7E5"/>
          </a:solidFill>
          <a:ln>
            <a:noFill/>
          </a:ln>
        </p:spPr>
      </p:sp>
      <p:sp>
        <p:nvSpPr>
          <p:cNvPr id="188" name="Google Shape;188;p54"/>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89" name="Google Shape;189;p54"/>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54"/>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1" name="Google Shape;191;p54"/>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99" name="Shape 199"/>
        <p:cNvGrpSpPr/>
        <p:nvPr/>
      </p:nvGrpSpPr>
      <p:grpSpPr>
        <a:xfrm>
          <a:off x="0" y="0"/>
          <a:ext cx="0" cy="0"/>
          <a:chOff x="0" y="0"/>
          <a:chExt cx="0" cy="0"/>
        </a:xfrm>
      </p:grpSpPr>
      <p:sp>
        <p:nvSpPr>
          <p:cNvPr id="200" name="Google Shape;200;p2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3"/>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2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03" name="Google Shape;203;p23"/>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23"/>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rgbClr val="6C6463"/>
              </a:buClr>
              <a:buSzPts val="1800"/>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1 Content + Bottom Photo">
  <p:cSld name="4_Red/Gray 1 Content + Bottom Photo">
    <p:bg>
      <p:bgPr>
        <a:solidFill>
          <a:srgbClr val="E7E7E5"/>
        </a:solidFill>
      </p:bgPr>
    </p:bg>
    <p:spTree>
      <p:nvGrpSpPr>
        <p:cNvPr id="205" name="Shape 205"/>
        <p:cNvGrpSpPr/>
        <p:nvPr/>
      </p:nvGrpSpPr>
      <p:grpSpPr>
        <a:xfrm>
          <a:off x="0" y="0"/>
          <a:ext cx="0" cy="0"/>
          <a:chOff x="0" y="0"/>
          <a:chExt cx="0" cy="0"/>
        </a:xfrm>
      </p:grpSpPr>
      <p:sp>
        <p:nvSpPr>
          <p:cNvPr id="206" name="Google Shape;206;p24"/>
          <p:cNvSpPr/>
          <p:nvPr>
            <p:ph idx="2" type="pic"/>
          </p:nvPr>
        </p:nvSpPr>
        <p:spPr>
          <a:xfrm>
            <a:off x="152400" y="3428999"/>
            <a:ext cx="8839200" cy="3228220"/>
          </a:xfrm>
          <a:prstGeom prst="rect">
            <a:avLst/>
          </a:prstGeom>
          <a:solidFill>
            <a:schemeClr val="lt1"/>
          </a:solidFill>
          <a:ln>
            <a:noFill/>
          </a:ln>
        </p:spPr>
      </p:sp>
      <p:sp>
        <p:nvSpPr>
          <p:cNvPr id="207" name="Google Shape;207;p24"/>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SzPts val="1600"/>
              <a:buChar char="•"/>
              <a:defRPr>
                <a:solidFill>
                  <a:srgbClr val="6C6463"/>
                </a:solidFill>
              </a:defRPr>
            </a:lvl1pPr>
            <a:lvl2pPr indent="-330200" lvl="1" marL="914400" algn="l">
              <a:lnSpc>
                <a:spcPct val="100000"/>
              </a:lnSpc>
              <a:spcBef>
                <a:spcPts val="800"/>
              </a:spcBef>
              <a:spcAft>
                <a:spcPts val="0"/>
              </a:spcAft>
              <a:buSzPts val="1600"/>
              <a:buChar char="–"/>
              <a:defRPr>
                <a:solidFill>
                  <a:srgbClr val="6C6463"/>
                </a:solidFill>
              </a:defRPr>
            </a:lvl2pPr>
            <a:lvl3pPr indent="-342900" lvl="2" marL="1371600" algn="l">
              <a:lnSpc>
                <a:spcPct val="100000"/>
              </a:lnSpc>
              <a:spcBef>
                <a:spcPts val="800"/>
              </a:spcBef>
              <a:spcAft>
                <a:spcPts val="0"/>
              </a:spcAft>
              <a:buSzPts val="1800"/>
              <a:buChar char="•"/>
              <a:defRPr>
                <a:solidFill>
                  <a:srgbClr val="6C6463"/>
                </a:solidFill>
              </a:defRPr>
            </a:lvl3pPr>
            <a:lvl4pPr indent="-330200" lvl="3" marL="1828800" algn="l">
              <a:lnSpc>
                <a:spcPct val="100000"/>
              </a:lnSpc>
              <a:spcBef>
                <a:spcPts val="320"/>
              </a:spcBef>
              <a:spcAft>
                <a:spcPts val="0"/>
              </a:spcAft>
              <a:buSzPts val="1600"/>
              <a:buChar char="–"/>
              <a:defRPr>
                <a:solidFill>
                  <a:srgbClr val="6C6463"/>
                </a:solidFill>
              </a:defRPr>
            </a:lvl4pPr>
            <a:lvl5pPr indent="-317500" lvl="4" marL="2286000" algn="l">
              <a:lnSpc>
                <a:spcPct val="100000"/>
              </a:lnSpc>
              <a:spcBef>
                <a:spcPts val="280"/>
              </a:spcBef>
              <a:spcAft>
                <a:spcPts val="0"/>
              </a:spcAft>
              <a:buSzPts val="1400"/>
              <a:buChar char="»"/>
              <a:defRPr>
                <a:solidFill>
                  <a:srgbClr val="FFFFFF"/>
                </a:solidFill>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08" name="Google Shape;208;p24"/>
          <p:cNvSpPr txBox="1"/>
          <p:nvPr>
            <p:ph idx="10" type="dt"/>
          </p:nvPr>
        </p:nvSpPr>
        <p:spPr>
          <a:xfrm>
            <a:off x="152400" y="6438873"/>
            <a:ext cx="2133600" cy="184666"/>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4"/>
          <p:cNvSpPr txBox="1"/>
          <p:nvPr>
            <p:ph idx="11" type="ftr"/>
          </p:nvPr>
        </p:nvSpPr>
        <p:spPr>
          <a:xfrm>
            <a:off x="3124200" y="6438873"/>
            <a:ext cx="2895600" cy="184666"/>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4"/>
          <p:cNvSpPr txBox="1"/>
          <p:nvPr>
            <p:ph idx="12" type="sldNum"/>
          </p:nvPr>
        </p:nvSpPr>
        <p:spPr>
          <a:xfrm>
            <a:off x="6858000" y="6438873"/>
            <a:ext cx="2133600" cy="184666"/>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11" name="Google Shape;211;p24"/>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SzPts val="1600"/>
              <a:buNone/>
              <a:defRPr sz="600">
                <a:solidFill>
                  <a:srgbClr val="FFFFFF"/>
                </a:solidFill>
              </a:defRPr>
            </a:lvl1pPr>
            <a:lvl2pPr indent="-228600" lvl="1" marL="914400" algn="l">
              <a:lnSpc>
                <a:spcPct val="100000"/>
              </a:lnSpc>
              <a:spcBef>
                <a:spcPts val="800"/>
              </a:spcBef>
              <a:spcAft>
                <a:spcPts val="0"/>
              </a:spcAft>
              <a:buSzPts val="1600"/>
              <a:buNone/>
              <a:defRPr sz="1800">
                <a:solidFill>
                  <a:schemeClr val="lt1"/>
                </a:solidFill>
              </a:defRPr>
            </a:lvl2pPr>
            <a:lvl3pPr indent="-228600" lvl="2" marL="1371600" algn="l">
              <a:lnSpc>
                <a:spcPct val="100000"/>
              </a:lnSpc>
              <a:spcBef>
                <a:spcPts val="800"/>
              </a:spcBef>
              <a:spcAft>
                <a:spcPts val="0"/>
              </a:spcAft>
              <a:buSzPts val="1800"/>
              <a:buNone/>
              <a:defRPr sz="1600">
                <a:solidFill>
                  <a:schemeClr val="lt1"/>
                </a:solidFill>
              </a:defRPr>
            </a:lvl3pPr>
            <a:lvl4pPr indent="-228600" lvl="3" marL="1828800" algn="l">
              <a:lnSpc>
                <a:spcPct val="100000"/>
              </a:lnSpc>
              <a:spcBef>
                <a:spcPts val="320"/>
              </a:spcBef>
              <a:spcAft>
                <a:spcPts val="0"/>
              </a:spcAft>
              <a:buSzPts val="1600"/>
              <a:buNone/>
              <a:defRPr sz="1400">
                <a:solidFill>
                  <a:schemeClr val="lt1"/>
                </a:solidFill>
              </a:defRPr>
            </a:lvl4pPr>
            <a:lvl5pPr indent="-228600" lvl="4" marL="2286000" algn="l">
              <a:lnSpc>
                <a:spcPct val="100000"/>
              </a:lnSpc>
              <a:spcBef>
                <a:spcPts val="280"/>
              </a:spcBef>
              <a:spcAft>
                <a:spcPts val="0"/>
              </a:spcAft>
              <a:buSzPts val="1400"/>
              <a:buNone/>
              <a:defRPr sz="1200">
                <a:solidFill>
                  <a:schemeClr val="lt1"/>
                </a:solidFill>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12" name="Google Shape;212;p24"/>
          <p:cNvSpPr txBox="1"/>
          <p:nvPr>
            <p:ph type="title"/>
          </p:nvPr>
        </p:nvSpPr>
        <p:spPr>
          <a:xfrm>
            <a:off x="686104" y="1052343"/>
            <a:ext cx="7772400" cy="46162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SzPts val="2400"/>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213" name="Shape 213"/>
        <p:cNvGrpSpPr/>
        <p:nvPr/>
      </p:nvGrpSpPr>
      <p:grpSpPr>
        <a:xfrm>
          <a:off x="0" y="0"/>
          <a:ext cx="0" cy="0"/>
          <a:chOff x="0" y="0"/>
          <a:chExt cx="0" cy="0"/>
        </a:xfrm>
      </p:grpSpPr>
      <p:sp>
        <p:nvSpPr>
          <p:cNvPr id="214" name="Google Shape;214;p25"/>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15" name="Google Shape;215;p25"/>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16" name="Google Shape;216;p2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25"/>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20" name="Google Shape;220;p25"/>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221" name="Shape 221"/>
        <p:cNvGrpSpPr/>
        <p:nvPr/>
      </p:nvGrpSpPr>
      <p:grpSpPr>
        <a:xfrm>
          <a:off x="0" y="0"/>
          <a:ext cx="0" cy="0"/>
          <a:chOff x="0" y="0"/>
          <a:chExt cx="0" cy="0"/>
        </a:xfrm>
      </p:grpSpPr>
      <p:sp>
        <p:nvSpPr>
          <p:cNvPr id="222" name="Google Shape;222;p5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5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5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55"/>
          <p:cNvSpPr txBox="1"/>
          <p:nvPr>
            <p:ph type="ctrTitle"/>
          </p:nvPr>
        </p:nvSpPr>
        <p:spPr>
          <a:xfrm>
            <a:off x="685800" y="2118714"/>
            <a:ext cx="38862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55"/>
          <p:cNvSpPr txBox="1"/>
          <p:nvPr>
            <p:ph idx="1" type="subTitle"/>
          </p:nvPr>
        </p:nvSpPr>
        <p:spPr>
          <a:xfrm>
            <a:off x="685800" y="4146996"/>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27" name="Google Shape;227;p55"/>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p:spPr>
      </p:cxnSp>
      <p:pic>
        <p:nvPicPr>
          <p:cNvPr id="228" name="Google Shape;228;p55"/>
          <p:cNvPicPr preferRelativeResize="0"/>
          <p:nvPr/>
        </p:nvPicPr>
        <p:blipFill rotWithShape="1">
          <a:blip r:embed="rId2">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229" name="Shape 229"/>
        <p:cNvGrpSpPr/>
        <p:nvPr/>
      </p:nvGrpSpPr>
      <p:grpSpPr>
        <a:xfrm>
          <a:off x="0" y="0"/>
          <a:ext cx="0" cy="0"/>
          <a:chOff x="0" y="0"/>
          <a:chExt cx="0" cy="0"/>
        </a:xfrm>
      </p:grpSpPr>
      <p:pic>
        <p:nvPicPr>
          <p:cNvPr id="230" name="Google Shape;230;p56"/>
          <p:cNvPicPr preferRelativeResize="0"/>
          <p:nvPr/>
        </p:nvPicPr>
        <p:blipFill rotWithShape="1">
          <a:blip r:embed="rId2">
            <a:alphaModFix/>
          </a:blip>
          <a:srcRect b="0" l="0" r="0" t="0"/>
          <a:stretch/>
        </p:blipFill>
        <p:spPr>
          <a:xfrm>
            <a:off x="152400" y="203683"/>
            <a:ext cx="8839199" cy="4876800"/>
          </a:xfrm>
          <a:prstGeom prst="rect">
            <a:avLst/>
          </a:prstGeom>
          <a:noFill/>
          <a:ln>
            <a:noFill/>
          </a:ln>
        </p:spPr>
      </p:pic>
      <p:sp>
        <p:nvSpPr>
          <p:cNvPr id="231" name="Google Shape;231;p56"/>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56"/>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5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34" name="Google Shape;234;p56"/>
          <p:cNvSpPr txBox="1"/>
          <p:nvPr>
            <p:ph type="ctrTitle"/>
          </p:nvPr>
        </p:nvSpPr>
        <p:spPr>
          <a:xfrm>
            <a:off x="685800" y="2118714"/>
            <a:ext cx="3886200" cy="16002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56"/>
          <p:cNvSpPr txBox="1"/>
          <p:nvPr>
            <p:ph idx="1" type="subTitle"/>
          </p:nvPr>
        </p:nvSpPr>
        <p:spPr>
          <a:xfrm>
            <a:off x="685800" y="4146996"/>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36" name="Google Shape;236;p56"/>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237" name="Google Shape;237;p56"/>
          <p:cNvSpPr txBox="1"/>
          <p:nvPr>
            <p:ph idx="2"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38" name="Google Shape;238;p56"/>
          <p:cNvPicPr preferRelativeResize="0"/>
          <p:nvPr/>
        </p:nvPicPr>
        <p:blipFill rotWithShape="1">
          <a:blip r:embed="rId3">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239" name="Shape 239"/>
        <p:cNvGrpSpPr/>
        <p:nvPr/>
      </p:nvGrpSpPr>
      <p:grpSpPr>
        <a:xfrm>
          <a:off x="0" y="0"/>
          <a:ext cx="0" cy="0"/>
          <a:chOff x="0" y="0"/>
          <a:chExt cx="0" cy="0"/>
        </a:xfrm>
      </p:grpSpPr>
      <p:sp>
        <p:nvSpPr>
          <p:cNvPr id="240" name="Google Shape;240;p57"/>
          <p:cNvSpPr/>
          <p:nvPr>
            <p:ph idx="2" type="pic"/>
          </p:nvPr>
        </p:nvSpPr>
        <p:spPr>
          <a:xfrm>
            <a:off x="152400" y="3428999"/>
            <a:ext cx="8839200" cy="3228220"/>
          </a:xfrm>
          <a:prstGeom prst="rect">
            <a:avLst/>
          </a:prstGeom>
          <a:solidFill>
            <a:schemeClr val="lt1"/>
          </a:solidFill>
          <a:ln>
            <a:noFill/>
          </a:ln>
        </p:spPr>
      </p:sp>
      <p:sp>
        <p:nvSpPr>
          <p:cNvPr id="241" name="Google Shape;241;p57"/>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2" name="Google Shape;242;p5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5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5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57"/>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6" name="Google Shape;246;p57"/>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247" name="Shape 247"/>
        <p:cNvGrpSpPr/>
        <p:nvPr/>
      </p:nvGrpSpPr>
      <p:grpSpPr>
        <a:xfrm>
          <a:off x="0" y="0"/>
          <a:ext cx="0" cy="0"/>
          <a:chOff x="0" y="0"/>
          <a:chExt cx="0" cy="0"/>
        </a:xfrm>
      </p:grpSpPr>
      <p:sp>
        <p:nvSpPr>
          <p:cNvPr id="248" name="Google Shape;248;p58"/>
          <p:cNvSpPr/>
          <p:nvPr>
            <p:ph idx="2" type="pic"/>
          </p:nvPr>
        </p:nvSpPr>
        <p:spPr>
          <a:xfrm>
            <a:off x="4572000" y="203683"/>
            <a:ext cx="4419600" cy="6450636"/>
          </a:xfrm>
          <a:prstGeom prst="rect">
            <a:avLst/>
          </a:prstGeom>
          <a:solidFill>
            <a:srgbClr val="FFFFFF"/>
          </a:solidFill>
          <a:ln>
            <a:noFill/>
          </a:ln>
        </p:spPr>
      </p:sp>
      <p:sp>
        <p:nvSpPr>
          <p:cNvPr id="249" name="Google Shape;249;p5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5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1" name="Google Shape;251;p58"/>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2" name="Google Shape;252;p58"/>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3" name="Google Shape;253;p58"/>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254" name="Shape 254"/>
        <p:cNvGrpSpPr/>
        <p:nvPr/>
      </p:nvGrpSpPr>
      <p:grpSpPr>
        <a:xfrm>
          <a:off x="0" y="0"/>
          <a:ext cx="0" cy="0"/>
          <a:chOff x="0" y="0"/>
          <a:chExt cx="0" cy="0"/>
        </a:xfrm>
      </p:grpSpPr>
      <p:sp>
        <p:nvSpPr>
          <p:cNvPr id="255" name="Google Shape;255;p59"/>
          <p:cNvSpPr txBox="1"/>
          <p:nvPr>
            <p:ph idx="1" type="body"/>
          </p:nvPr>
        </p:nvSpPr>
        <p:spPr>
          <a:xfrm>
            <a:off x="686104"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6" name="Google Shape;256;p59"/>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59"/>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59"/>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59"/>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260" name="Shape 260"/>
        <p:cNvGrpSpPr/>
        <p:nvPr/>
      </p:nvGrpSpPr>
      <p:grpSpPr>
        <a:xfrm>
          <a:off x="0" y="0"/>
          <a:ext cx="0" cy="0"/>
          <a:chOff x="0" y="0"/>
          <a:chExt cx="0" cy="0"/>
        </a:xfrm>
      </p:grpSpPr>
      <p:pic>
        <p:nvPicPr>
          <p:cNvPr id="261" name="Google Shape;261;p60"/>
          <p:cNvPicPr preferRelativeResize="0"/>
          <p:nvPr/>
        </p:nvPicPr>
        <p:blipFill rotWithShape="1">
          <a:blip r:embed="rId2">
            <a:alphaModFix/>
          </a:blip>
          <a:srcRect b="0" l="0" r="0" t="0"/>
          <a:stretch/>
        </p:blipFill>
        <p:spPr>
          <a:xfrm>
            <a:off x="152400" y="203682"/>
            <a:ext cx="8839201" cy="4876800"/>
          </a:xfrm>
          <a:prstGeom prst="rect">
            <a:avLst/>
          </a:prstGeom>
          <a:noFill/>
          <a:ln>
            <a:noFill/>
          </a:ln>
        </p:spPr>
      </p:pic>
      <p:sp>
        <p:nvSpPr>
          <p:cNvPr id="262" name="Google Shape;262;p60"/>
          <p:cNvSpPr txBox="1"/>
          <p:nvPr>
            <p:ph idx="1" type="body"/>
          </p:nvPr>
        </p:nvSpPr>
        <p:spPr>
          <a:xfrm rot="-5400000">
            <a:off x="75276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3" name="Google Shape;263;p6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6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265" name="Google Shape;265;p60"/>
          <p:cNvPicPr preferRelativeResize="0"/>
          <p:nvPr/>
        </p:nvPicPr>
        <p:blipFill rotWithShape="1">
          <a:blip r:embed="rId3">
            <a:alphaModFix/>
          </a:blip>
          <a:srcRect b="0" l="0" r="0" t="0"/>
          <a:stretch/>
        </p:blipFill>
        <p:spPr>
          <a:xfrm>
            <a:off x="684768" y="5747197"/>
            <a:ext cx="1369673" cy="410902"/>
          </a:xfrm>
          <a:prstGeom prst="rect">
            <a:avLst/>
          </a:prstGeom>
          <a:noFill/>
          <a:ln>
            <a:noFill/>
          </a:ln>
        </p:spPr>
      </p:pic>
      <p:sp>
        <p:nvSpPr>
          <p:cNvPr id="266" name="Google Shape;266;p60"/>
          <p:cNvSpPr txBox="1"/>
          <p:nvPr>
            <p:ph idx="2" type="subTitle"/>
          </p:nvPr>
        </p:nvSpPr>
        <p:spPr>
          <a:xfrm>
            <a:off x="685800" y="4146996"/>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67" name="Google Shape;267;p60"/>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27" name="Shape 27"/>
        <p:cNvGrpSpPr/>
        <p:nvPr/>
      </p:nvGrpSpPr>
      <p:grpSpPr>
        <a:xfrm>
          <a:off x="0" y="0"/>
          <a:ext cx="0" cy="0"/>
          <a:chOff x="0" y="0"/>
          <a:chExt cx="0" cy="0"/>
        </a:xfrm>
      </p:grpSpPr>
      <p:sp>
        <p:nvSpPr>
          <p:cNvPr id="28" name="Google Shape;28;p28"/>
          <p:cNvSpPr/>
          <p:nvPr>
            <p:ph idx="2" type="pic"/>
          </p:nvPr>
        </p:nvSpPr>
        <p:spPr>
          <a:xfrm>
            <a:off x="4572000" y="152400"/>
            <a:ext cx="4419600" cy="6553200"/>
          </a:xfrm>
          <a:prstGeom prst="rect">
            <a:avLst/>
          </a:prstGeom>
          <a:solidFill>
            <a:srgbClr val="FFFFFF"/>
          </a:solidFill>
          <a:ln>
            <a:noFill/>
          </a:ln>
        </p:spPr>
      </p:sp>
      <p:sp>
        <p:nvSpPr>
          <p:cNvPr id="29" name="Google Shape;29;p28"/>
          <p:cNvSpPr txBox="1"/>
          <p:nvPr>
            <p:ph idx="1" type="body"/>
          </p:nvPr>
        </p:nvSpPr>
        <p:spPr>
          <a:xfrm>
            <a:off x="685800" y="2057401"/>
            <a:ext cx="3657600" cy="4114799"/>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chemeClr val="dk1"/>
              </a:buClr>
              <a:buSzPts val="1600"/>
              <a:buChar char="•"/>
              <a:defRPr sz="1600">
                <a:solidFill>
                  <a:schemeClr val="dk1"/>
                </a:solidFill>
                <a:latin typeface="Gill Sans"/>
                <a:ea typeface="Gill Sans"/>
                <a:cs typeface="Gill Sans"/>
                <a:sym typeface="Gill Sans"/>
              </a:defRPr>
            </a:lvl3pPr>
            <a:lvl4pPr indent="-317500" lvl="3" marL="1828800" algn="l">
              <a:lnSpc>
                <a:spcPct val="100000"/>
              </a:lnSpc>
              <a:spcBef>
                <a:spcPts val="280"/>
              </a:spcBef>
              <a:spcAft>
                <a:spcPts val="0"/>
              </a:spcAft>
              <a:buClr>
                <a:schemeClr val="dk1"/>
              </a:buClr>
              <a:buSzPts val="1400"/>
              <a:buChar char="–"/>
              <a:defRPr sz="1400">
                <a:solidFill>
                  <a:schemeClr val="dk1"/>
                </a:solidFill>
                <a:latin typeface="Gill Sans"/>
                <a:ea typeface="Gill Sans"/>
                <a:cs typeface="Gill Sans"/>
                <a:sym typeface="Gill Sans"/>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28"/>
          <p:cNvSpPr txBox="1"/>
          <p:nvPr>
            <p:ph type="title"/>
          </p:nvPr>
        </p:nvSpPr>
        <p:spPr>
          <a:xfrm>
            <a:off x="685800" y="843985"/>
            <a:ext cx="36572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rgbClr val="E7E7E5"/>
        </a:solidFill>
      </p:bgPr>
    </p:bg>
    <p:spTree>
      <p:nvGrpSpPr>
        <p:cNvPr id="268" name="Shape 268"/>
        <p:cNvGrpSpPr/>
        <p:nvPr/>
      </p:nvGrpSpPr>
      <p:grpSpPr>
        <a:xfrm>
          <a:off x="0" y="0"/>
          <a:ext cx="0" cy="0"/>
          <a:chOff x="0" y="0"/>
          <a:chExt cx="0" cy="0"/>
        </a:xfrm>
      </p:grpSpPr>
      <p:sp>
        <p:nvSpPr>
          <p:cNvPr id="269" name="Google Shape;269;p61"/>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0" name="Google Shape;270;p61"/>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1" name="Google Shape;271;p6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61"/>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6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61"/>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275" name="Shape 275"/>
        <p:cNvGrpSpPr/>
        <p:nvPr/>
      </p:nvGrpSpPr>
      <p:grpSpPr>
        <a:xfrm>
          <a:off x="0" y="0"/>
          <a:ext cx="0" cy="0"/>
          <a:chOff x="0" y="0"/>
          <a:chExt cx="0" cy="0"/>
        </a:xfrm>
      </p:grpSpPr>
      <p:sp>
        <p:nvSpPr>
          <p:cNvPr id="276" name="Google Shape;276;p62"/>
          <p:cNvSpPr/>
          <p:nvPr>
            <p:ph idx="2" type="pic"/>
          </p:nvPr>
        </p:nvSpPr>
        <p:spPr>
          <a:xfrm>
            <a:off x="152400" y="203682"/>
            <a:ext cx="4419600" cy="6450634"/>
          </a:xfrm>
          <a:prstGeom prst="rect">
            <a:avLst/>
          </a:prstGeom>
          <a:solidFill>
            <a:schemeClr val="lt1"/>
          </a:solidFill>
          <a:ln>
            <a:noFill/>
          </a:ln>
        </p:spPr>
      </p:sp>
      <p:sp>
        <p:nvSpPr>
          <p:cNvPr id="277" name="Google Shape;277;p62"/>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6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79" name="Google Shape;279;p62"/>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0" name="Google Shape;280;p62"/>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281" name="Shape 281"/>
        <p:cNvGrpSpPr/>
        <p:nvPr/>
      </p:nvGrpSpPr>
      <p:grpSpPr>
        <a:xfrm>
          <a:off x="0" y="0"/>
          <a:ext cx="0" cy="0"/>
          <a:chOff x="0" y="0"/>
          <a:chExt cx="0" cy="0"/>
        </a:xfrm>
      </p:grpSpPr>
      <p:sp>
        <p:nvSpPr>
          <p:cNvPr id="282" name="Google Shape;282;p6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63"/>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6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5" name="Google Shape;285;p63"/>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63"/>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287" name="Shape 287"/>
        <p:cNvGrpSpPr/>
        <p:nvPr/>
      </p:nvGrpSpPr>
      <p:grpSpPr>
        <a:xfrm>
          <a:off x="0" y="0"/>
          <a:ext cx="0" cy="0"/>
          <a:chOff x="0" y="0"/>
          <a:chExt cx="0" cy="0"/>
        </a:xfrm>
      </p:grpSpPr>
      <p:sp>
        <p:nvSpPr>
          <p:cNvPr id="288" name="Google Shape;288;p64"/>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9" name="Google Shape;289;p64"/>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0" name="Google Shape;290;p64"/>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64"/>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64"/>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93" name="Google Shape;293;p64"/>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294" name="Shape 294"/>
        <p:cNvGrpSpPr/>
        <p:nvPr/>
      </p:nvGrpSpPr>
      <p:grpSpPr>
        <a:xfrm>
          <a:off x="0" y="0"/>
          <a:ext cx="0" cy="0"/>
          <a:chOff x="0" y="0"/>
          <a:chExt cx="0" cy="0"/>
        </a:xfrm>
      </p:grpSpPr>
      <p:sp>
        <p:nvSpPr>
          <p:cNvPr id="295" name="Google Shape;295;p65"/>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6" name="Google Shape;296;p65"/>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7" name="Google Shape;297;p6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6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6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0" name="Google Shape;300;p65"/>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1" name="Google Shape;301;p65"/>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302" name="Shape 302"/>
        <p:cNvGrpSpPr/>
        <p:nvPr/>
      </p:nvGrpSpPr>
      <p:grpSpPr>
        <a:xfrm>
          <a:off x="0" y="0"/>
          <a:ext cx="0" cy="0"/>
          <a:chOff x="0" y="0"/>
          <a:chExt cx="0" cy="0"/>
        </a:xfrm>
      </p:grpSpPr>
      <p:sp>
        <p:nvSpPr>
          <p:cNvPr id="303" name="Google Shape;303;p66"/>
          <p:cNvSpPr/>
          <p:nvPr>
            <p:ph idx="2" type="pic"/>
          </p:nvPr>
        </p:nvSpPr>
        <p:spPr>
          <a:xfrm>
            <a:off x="152400" y="3428999"/>
            <a:ext cx="8839200" cy="3228220"/>
          </a:xfrm>
          <a:prstGeom prst="rect">
            <a:avLst/>
          </a:prstGeom>
          <a:solidFill>
            <a:srgbClr val="E7E7E5"/>
          </a:solidFill>
          <a:ln>
            <a:noFill/>
          </a:ln>
        </p:spPr>
      </p:sp>
      <p:sp>
        <p:nvSpPr>
          <p:cNvPr id="304" name="Google Shape;304;p66"/>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5" name="Google Shape;305;p66"/>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66"/>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6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66"/>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9" name="Google Shape;309;p66"/>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310" name="Shape 310"/>
        <p:cNvGrpSpPr/>
        <p:nvPr/>
      </p:nvGrpSpPr>
      <p:grpSpPr>
        <a:xfrm>
          <a:off x="0" y="0"/>
          <a:ext cx="0" cy="0"/>
          <a:chOff x="0" y="0"/>
          <a:chExt cx="0" cy="0"/>
        </a:xfrm>
      </p:grpSpPr>
      <p:sp>
        <p:nvSpPr>
          <p:cNvPr id="311" name="Google Shape;311;p67"/>
          <p:cNvSpPr/>
          <p:nvPr>
            <p:ph idx="2" type="pic"/>
          </p:nvPr>
        </p:nvSpPr>
        <p:spPr>
          <a:xfrm>
            <a:off x="4572000" y="203683"/>
            <a:ext cx="4419600" cy="6450636"/>
          </a:xfrm>
          <a:prstGeom prst="rect">
            <a:avLst/>
          </a:prstGeom>
          <a:solidFill>
            <a:srgbClr val="E7E7E5"/>
          </a:solidFill>
          <a:ln>
            <a:noFill/>
          </a:ln>
        </p:spPr>
      </p:sp>
      <p:sp>
        <p:nvSpPr>
          <p:cNvPr id="312" name="Google Shape;312;p6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6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4" name="Google Shape;314;p67"/>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5" name="Google Shape;315;p67"/>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6" name="Google Shape;316;p67"/>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Title Only">
  <p:cSld name="1_Red/Gray Title Only">
    <p:bg>
      <p:bgPr>
        <a:solidFill>
          <a:schemeClr val="lt1"/>
        </a:solidFill>
      </p:bgPr>
    </p:bg>
    <p:spTree>
      <p:nvGrpSpPr>
        <p:cNvPr id="317" name="Shape 317"/>
        <p:cNvGrpSpPr/>
        <p:nvPr/>
      </p:nvGrpSpPr>
      <p:grpSpPr>
        <a:xfrm>
          <a:off x="0" y="0"/>
          <a:ext cx="0" cy="0"/>
          <a:chOff x="0" y="0"/>
          <a:chExt cx="0" cy="0"/>
        </a:xfrm>
      </p:grpSpPr>
      <p:sp>
        <p:nvSpPr>
          <p:cNvPr id="318" name="Google Shape;318;p68"/>
          <p:cNvSpPr/>
          <p:nvPr>
            <p:ph idx="2" type="pic"/>
          </p:nvPr>
        </p:nvSpPr>
        <p:spPr>
          <a:xfrm>
            <a:off x="152400" y="203682"/>
            <a:ext cx="4419600" cy="6450634"/>
          </a:xfrm>
          <a:prstGeom prst="rect">
            <a:avLst/>
          </a:prstGeom>
          <a:solidFill>
            <a:srgbClr val="E7E7E5"/>
          </a:solidFill>
          <a:ln>
            <a:noFill/>
          </a:ln>
        </p:spPr>
      </p:sp>
      <p:sp>
        <p:nvSpPr>
          <p:cNvPr id="319" name="Google Shape;319;p6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6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68"/>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2" name="Google Shape;322;p68"/>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323" name="Shape 323"/>
        <p:cNvGrpSpPr/>
        <p:nvPr/>
      </p:nvGrpSpPr>
      <p:grpSpPr>
        <a:xfrm>
          <a:off x="0" y="0"/>
          <a:ext cx="0" cy="0"/>
          <a:chOff x="0" y="0"/>
          <a:chExt cx="0" cy="0"/>
        </a:xfrm>
      </p:grpSpPr>
      <p:sp>
        <p:nvSpPr>
          <p:cNvPr id="324" name="Google Shape;324;p69"/>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69"/>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69"/>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7" name="Google Shape;327;p69"/>
          <p:cNvSpPr txBox="1"/>
          <p:nvPr>
            <p:ph type="ctrTitle"/>
          </p:nvPr>
        </p:nvSpPr>
        <p:spPr>
          <a:xfrm>
            <a:off x="685800" y="2118714"/>
            <a:ext cx="38862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69"/>
          <p:cNvSpPr txBox="1"/>
          <p:nvPr>
            <p:ph idx="1" type="subTitle"/>
          </p:nvPr>
        </p:nvSpPr>
        <p:spPr>
          <a:xfrm>
            <a:off x="685800" y="4146996"/>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329" name="Google Shape;329;p69"/>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p:spPr>
      </p:cxnSp>
      <p:pic>
        <p:nvPicPr>
          <p:cNvPr id="330" name="Google Shape;330;p69"/>
          <p:cNvPicPr preferRelativeResize="0"/>
          <p:nvPr/>
        </p:nvPicPr>
        <p:blipFill rotWithShape="1">
          <a:blip r:embed="rId2">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331" name="Shape 331"/>
        <p:cNvGrpSpPr/>
        <p:nvPr/>
      </p:nvGrpSpPr>
      <p:grpSpPr>
        <a:xfrm>
          <a:off x="0" y="0"/>
          <a:ext cx="0" cy="0"/>
          <a:chOff x="0" y="0"/>
          <a:chExt cx="0" cy="0"/>
        </a:xfrm>
      </p:grpSpPr>
      <p:sp>
        <p:nvSpPr>
          <p:cNvPr id="332" name="Google Shape;332;p70"/>
          <p:cNvSpPr txBox="1"/>
          <p:nvPr>
            <p:ph type="title"/>
          </p:nvPr>
        </p:nvSpPr>
        <p:spPr>
          <a:xfrm>
            <a:off x="1143000" y="707637"/>
            <a:ext cx="5486400" cy="610653"/>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7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70"/>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7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336" name="Google Shape;336;p70"/>
          <p:cNvPicPr preferRelativeResize="0"/>
          <p:nvPr/>
        </p:nvPicPr>
        <p:blipFill rotWithShape="1">
          <a:blip r:embed="rId2">
            <a:alphaModFix/>
          </a:blip>
          <a:srcRect b="0" l="0" r="0" t="0"/>
          <a:stretch/>
        </p:blipFill>
        <p:spPr>
          <a:xfrm>
            <a:off x="684768" y="5747197"/>
            <a:ext cx="1369673" cy="410902"/>
          </a:xfrm>
          <a:prstGeom prst="rect">
            <a:avLst/>
          </a:prstGeom>
          <a:noFill/>
          <a:ln>
            <a:noFill/>
          </a:ln>
        </p:spPr>
      </p:pic>
      <p:cxnSp>
        <p:nvCxnSpPr>
          <p:cNvPr id="337" name="Google Shape;337;p70"/>
          <p:cNvCxnSpPr/>
          <p:nvPr/>
        </p:nvCxnSpPr>
        <p:spPr>
          <a:xfrm>
            <a:off x="746760" y="90922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2" name="Shape 32"/>
        <p:cNvGrpSpPr/>
        <p:nvPr/>
      </p:nvGrpSpPr>
      <p:grpSpPr>
        <a:xfrm>
          <a:off x="0" y="0"/>
          <a:ext cx="0" cy="0"/>
          <a:chOff x="0" y="0"/>
          <a:chExt cx="0" cy="0"/>
        </a:xfrm>
      </p:grpSpPr>
      <p:sp>
        <p:nvSpPr>
          <p:cNvPr id="33" name="Google Shape;33;p29"/>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 name="Google Shape;34;p29"/>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 name="Google Shape;35;p29"/>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338" name="Shape 338"/>
        <p:cNvGrpSpPr/>
        <p:nvPr/>
      </p:nvGrpSpPr>
      <p:grpSpPr>
        <a:xfrm>
          <a:off x="0" y="0"/>
          <a:ext cx="0" cy="0"/>
          <a:chOff x="0" y="0"/>
          <a:chExt cx="0" cy="0"/>
        </a:xfrm>
      </p:grpSpPr>
      <p:sp>
        <p:nvSpPr>
          <p:cNvPr id="339" name="Google Shape;339;p7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71"/>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7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42" name="Google Shape;342;p71"/>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71"/>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rgbClr val="E7E7E5"/>
        </a:solidFill>
      </p:bgPr>
    </p:bg>
    <p:spTree>
      <p:nvGrpSpPr>
        <p:cNvPr id="344" name="Shape 344"/>
        <p:cNvGrpSpPr/>
        <p:nvPr/>
      </p:nvGrpSpPr>
      <p:grpSpPr>
        <a:xfrm>
          <a:off x="0" y="0"/>
          <a:ext cx="0" cy="0"/>
          <a:chOff x="0" y="0"/>
          <a:chExt cx="0" cy="0"/>
        </a:xfrm>
      </p:grpSpPr>
      <p:sp>
        <p:nvSpPr>
          <p:cNvPr id="345" name="Google Shape;345;p72"/>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6" name="Google Shape;346;p72"/>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7" name="Google Shape;347;p72"/>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72"/>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7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0" name="Google Shape;350;p72"/>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rgbClr val="E7E7E5"/>
        </a:solidFill>
      </p:bgPr>
    </p:bg>
    <p:spTree>
      <p:nvGrpSpPr>
        <p:cNvPr id="351" name="Shape 351"/>
        <p:cNvGrpSpPr/>
        <p:nvPr/>
      </p:nvGrpSpPr>
      <p:grpSpPr>
        <a:xfrm>
          <a:off x="0" y="0"/>
          <a:ext cx="0" cy="0"/>
          <a:chOff x="0" y="0"/>
          <a:chExt cx="0" cy="0"/>
        </a:xfrm>
      </p:grpSpPr>
      <p:sp>
        <p:nvSpPr>
          <p:cNvPr id="352" name="Google Shape;352;p73"/>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3" name="Google Shape;353;p73"/>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4" name="Google Shape;354;p7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73"/>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7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7" name="Google Shape;357;p73"/>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8" name="Google Shape;358;p73"/>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359" name="Shape 359"/>
        <p:cNvGrpSpPr/>
        <p:nvPr/>
      </p:nvGrpSpPr>
      <p:grpSpPr>
        <a:xfrm>
          <a:off x="0" y="0"/>
          <a:ext cx="0" cy="0"/>
          <a:chOff x="0" y="0"/>
          <a:chExt cx="0" cy="0"/>
        </a:xfrm>
      </p:grpSpPr>
      <p:sp>
        <p:nvSpPr>
          <p:cNvPr id="360" name="Google Shape;360;p74"/>
          <p:cNvSpPr/>
          <p:nvPr>
            <p:ph idx="2" type="pic"/>
          </p:nvPr>
        </p:nvSpPr>
        <p:spPr>
          <a:xfrm>
            <a:off x="152400" y="3428999"/>
            <a:ext cx="8839200" cy="3228220"/>
          </a:xfrm>
          <a:prstGeom prst="rect">
            <a:avLst/>
          </a:prstGeom>
          <a:solidFill>
            <a:schemeClr val="lt1"/>
          </a:solidFill>
          <a:ln>
            <a:noFill/>
          </a:ln>
        </p:spPr>
      </p:sp>
      <p:sp>
        <p:nvSpPr>
          <p:cNvPr id="361" name="Google Shape;361;p74"/>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2" name="Google Shape;362;p74"/>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74"/>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74"/>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65" name="Google Shape;365;p74"/>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6" name="Google Shape;366;p74"/>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367" name="Shape 367"/>
        <p:cNvGrpSpPr/>
        <p:nvPr/>
      </p:nvGrpSpPr>
      <p:grpSpPr>
        <a:xfrm>
          <a:off x="0" y="0"/>
          <a:ext cx="0" cy="0"/>
          <a:chOff x="0" y="0"/>
          <a:chExt cx="0" cy="0"/>
        </a:xfrm>
      </p:grpSpPr>
      <p:sp>
        <p:nvSpPr>
          <p:cNvPr id="368" name="Google Shape;368;p75"/>
          <p:cNvSpPr/>
          <p:nvPr>
            <p:ph idx="2" type="pic"/>
          </p:nvPr>
        </p:nvSpPr>
        <p:spPr>
          <a:xfrm>
            <a:off x="4572000" y="203683"/>
            <a:ext cx="4419600" cy="6450636"/>
          </a:xfrm>
          <a:prstGeom prst="rect">
            <a:avLst/>
          </a:prstGeom>
          <a:solidFill>
            <a:srgbClr val="FFFFFF"/>
          </a:solidFill>
          <a:ln>
            <a:noFill/>
          </a:ln>
        </p:spPr>
      </p:sp>
      <p:sp>
        <p:nvSpPr>
          <p:cNvPr id="369" name="Google Shape;369;p7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7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1" name="Google Shape;371;p75"/>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2" name="Google Shape;372;p75"/>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3" name="Google Shape;373;p75"/>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374" name="Shape 374"/>
        <p:cNvGrpSpPr/>
        <p:nvPr/>
      </p:nvGrpSpPr>
      <p:grpSpPr>
        <a:xfrm>
          <a:off x="0" y="0"/>
          <a:ext cx="0" cy="0"/>
          <a:chOff x="0" y="0"/>
          <a:chExt cx="0" cy="0"/>
        </a:xfrm>
      </p:grpSpPr>
      <p:sp>
        <p:nvSpPr>
          <p:cNvPr id="375" name="Google Shape;375;p76"/>
          <p:cNvSpPr/>
          <p:nvPr>
            <p:ph idx="2" type="pic"/>
          </p:nvPr>
        </p:nvSpPr>
        <p:spPr>
          <a:xfrm>
            <a:off x="152400" y="203682"/>
            <a:ext cx="4419600" cy="6450634"/>
          </a:xfrm>
          <a:prstGeom prst="rect">
            <a:avLst/>
          </a:prstGeom>
          <a:solidFill>
            <a:schemeClr val="lt1"/>
          </a:solidFill>
          <a:ln>
            <a:noFill/>
          </a:ln>
        </p:spPr>
      </p:sp>
      <p:sp>
        <p:nvSpPr>
          <p:cNvPr id="376" name="Google Shape;376;p76"/>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7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8" name="Google Shape;378;p76"/>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9" name="Google Shape;379;p76"/>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p:cSld name="3_Red/Gray 1 Content">
    <p:bg>
      <p:bgPr>
        <a:solidFill>
          <a:schemeClr val="lt1"/>
        </a:solidFill>
      </p:bgPr>
    </p:bg>
    <p:spTree>
      <p:nvGrpSpPr>
        <p:cNvPr id="380" name="Shape 380"/>
        <p:cNvGrpSpPr/>
        <p:nvPr/>
      </p:nvGrpSpPr>
      <p:grpSpPr>
        <a:xfrm>
          <a:off x="0" y="0"/>
          <a:ext cx="0" cy="0"/>
          <a:chOff x="0" y="0"/>
          <a:chExt cx="0" cy="0"/>
        </a:xfrm>
      </p:grpSpPr>
      <p:sp>
        <p:nvSpPr>
          <p:cNvPr id="381" name="Google Shape;381;p7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7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7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4" name="Google Shape;384;p77"/>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77"/>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386" name="Shape 386"/>
        <p:cNvGrpSpPr/>
        <p:nvPr/>
      </p:nvGrpSpPr>
      <p:grpSpPr>
        <a:xfrm>
          <a:off x="0" y="0"/>
          <a:ext cx="0" cy="0"/>
          <a:chOff x="0" y="0"/>
          <a:chExt cx="0" cy="0"/>
        </a:xfrm>
      </p:grpSpPr>
      <p:sp>
        <p:nvSpPr>
          <p:cNvPr id="387" name="Google Shape;387;p78"/>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8" name="Google Shape;388;p78"/>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9" name="Google Shape;389;p7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78"/>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7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92" name="Google Shape;392;p78"/>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393" name="Shape 393"/>
        <p:cNvGrpSpPr/>
        <p:nvPr/>
      </p:nvGrpSpPr>
      <p:grpSpPr>
        <a:xfrm>
          <a:off x="0" y="0"/>
          <a:ext cx="0" cy="0"/>
          <a:chOff x="0" y="0"/>
          <a:chExt cx="0" cy="0"/>
        </a:xfrm>
      </p:grpSpPr>
      <p:sp>
        <p:nvSpPr>
          <p:cNvPr id="394" name="Google Shape;394;p79"/>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5" name="Google Shape;395;p79"/>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6" name="Google Shape;396;p79"/>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79"/>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8" name="Google Shape;398;p79"/>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99" name="Google Shape;399;p79"/>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0" name="Google Shape;400;p79"/>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401" name="Shape 401"/>
        <p:cNvGrpSpPr/>
        <p:nvPr/>
      </p:nvGrpSpPr>
      <p:grpSpPr>
        <a:xfrm>
          <a:off x="0" y="0"/>
          <a:ext cx="0" cy="0"/>
          <a:chOff x="0" y="0"/>
          <a:chExt cx="0" cy="0"/>
        </a:xfrm>
      </p:grpSpPr>
      <p:sp>
        <p:nvSpPr>
          <p:cNvPr id="402" name="Google Shape;402;p80"/>
          <p:cNvSpPr/>
          <p:nvPr>
            <p:ph idx="2" type="pic"/>
          </p:nvPr>
        </p:nvSpPr>
        <p:spPr>
          <a:xfrm>
            <a:off x="152400" y="3428999"/>
            <a:ext cx="8839200" cy="3228220"/>
          </a:xfrm>
          <a:prstGeom prst="rect">
            <a:avLst/>
          </a:prstGeom>
          <a:solidFill>
            <a:srgbClr val="E7E7E5"/>
          </a:solidFill>
          <a:ln>
            <a:noFill/>
          </a:ln>
        </p:spPr>
      </p:sp>
      <p:sp>
        <p:nvSpPr>
          <p:cNvPr id="403" name="Google Shape;403;p80"/>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4" name="Google Shape;404;p8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80"/>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8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80"/>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8" name="Google Shape;408;p80"/>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spTree>
      <p:nvGrpSpPr>
        <p:cNvPr id="36" name="Shape 36"/>
        <p:cNvGrpSpPr/>
        <p:nvPr/>
      </p:nvGrpSpPr>
      <p:grpSpPr>
        <a:xfrm>
          <a:off x="0" y="0"/>
          <a:ext cx="0" cy="0"/>
          <a:chOff x="0" y="0"/>
          <a:chExt cx="0" cy="0"/>
        </a:xfrm>
      </p:grpSpPr>
      <p:pic>
        <p:nvPicPr>
          <p:cNvPr id="37" name="Google Shape;37;p30"/>
          <p:cNvPicPr preferRelativeResize="0"/>
          <p:nvPr/>
        </p:nvPicPr>
        <p:blipFill rotWithShape="1">
          <a:blip r:embed="rId2">
            <a:alphaModFix/>
          </a:blip>
          <a:srcRect b="2240" l="2241" r="0" t="0"/>
          <a:stretch/>
        </p:blipFill>
        <p:spPr>
          <a:xfrm>
            <a:off x="152400" y="152399"/>
            <a:ext cx="8839200" cy="6555326"/>
          </a:xfrm>
          <a:prstGeom prst="rect">
            <a:avLst/>
          </a:prstGeom>
          <a:solidFill>
            <a:srgbClr val="CFCDC9"/>
          </a:solidFill>
          <a:ln>
            <a:noFill/>
          </a:ln>
        </p:spPr>
      </p:pic>
      <p:sp>
        <p:nvSpPr>
          <p:cNvPr id="38" name="Google Shape;38;p30"/>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9" name="Google Shape;39;p30"/>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40" name="Google Shape;40;p30"/>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30"/>
          <p:cNvSpPr txBox="1"/>
          <p:nvPr>
            <p:ph type="ctrTitle"/>
          </p:nvPr>
        </p:nvSpPr>
        <p:spPr>
          <a:xfrm>
            <a:off x="685800" y="2133600"/>
            <a:ext cx="5486400" cy="16002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43" name="Google Shape;43;p30"/>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44" name="Google Shape;44;p30"/>
          <p:cNvSpPr txBox="1"/>
          <p:nvPr>
            <p:ph idx="2"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5" name="Google Shape;45;p30"/>
          <p:cNvPicPr preferRelativeResize="0"/>
          <p:nvPr/>
        </p:nvPicPr>
        <p:blipFill rotWithShape="1">
          <a:blip r:embed="rId3">
            <a:alphaModFix/>
          </a:blip>
          <a:srcRect b="0" l="0" r="0" t="0"/>
          <a:stretch/>
        </p:blipFill>
        <p:spPr>
          <a:xfrm>
            <a:off x="691522" y="685800"/>
            <a:ext cx="1813366" cy="544010"/>
          </a:xfrm>
          <a:prstGeom prst="rect">
            <a:avLst/>
          </a:prstGeom>
          <a:noFill/>
          <a:ln>
            <a:noFill/>
          </a:ln>
          <a:effectLst>
            <a:outerShdw blurRad="254000" rotWithShape="0" algn="tl">
              <a:srgbClr val="000000">
                <a:alpha val="20000"/>
              </a:srgbClr>
            </a:outerShdw>
          </a:effectLst>
        </p:spPr>
      </p:pic>
      <p:sp>
        <p:nvSpPr>
          <p:cNvPr id="46" name="Google Shape;46;p30"/>
          <p:cNvSpPr/>
          <p:nvPr/>
        </p:nvSpPr>
        <p:spPr>
          <a:xfrm>
            <a:off x="5159633" y="3726360"/>
            <a:ext cx="3396734" cy="2739509"/>
          </a:xfrm>
          <a:prstGeom prst="roundRect">
            <a:avLst>
              <a:gd fmla="val 4893" name="adj"/>
            </a:avLst>
          </a:prstGeom>
          <a:solidFill>
            <a:schemeClr val="lt1">
              <a:alpha val="80000"/>
            </a:schemeClr>
          </a:solidFill>
          <a:ln cap="flat" cmpd="sng" w="9525">
            <a:solidFill>
              <a:srgbClr val="6C6463"/>
            </a:solidFill>
            <a:prstDash val="solid"/>
            <a:round/>
            <a:headEnd len="sm" w="sm" type="none"/>
            <a:tailEnd len="sm" w="sm" type="none"/>
          </a:ln>
        </p:spPr>
        <p:txBody>
          <a:bodyPr anchorCtr="0" anchor="ctr" bIns="137150" lIns="91425" spcFirstLastPara="1" rIns="182875" wrap="square" tIns="137150">
            <a:noAutofit/>
          </a:bodyPr>
          <a:lstStyle/>
          <a:p>
            <a:pPr indent="0" lvl="0" marL="58736" marR="0" rtl="0" algn="l">
              <a:lnSpc>
                <a:spcPct val="100000"/>
              </a:lnSpc>
              <a:spcBef>
                <a:spcPts val="0"/>
              </a:spcBef>
              <a:spcAft>
                <a:spcPts val="0"/>
              </a:spcAft>
              <a:buClr>
                <a:schemeClr val="dk1"/>
              </a:buClr>
              <a:buSzPts val="1000"/>
              <a:buFont typeface="Gill Sans"/>
              <a:buNone/>
            </a:pPr>
            <a:r>
              <a:rPr b="0" i="0" lang="en-US" sz="1000" u="none" cap="none" strike="noStrike">
                <a:solidFill>
                  <a:schemeClr val="dk1"/>
                </a:solidFill>
                <a:latin typeface="Gill Sans"/>
                <a:ea typeface="Gill Sans"/>
                <a:cs typeface="Gill Sans"/>
                <a:sym typeface="Gill Sans"/>
              </a:rPr>
              <a:t>To change this cover photo: </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View &gt; Slide Master.</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Right click on this photo &gt; Change Picture… &gt; Choose a Picture &gt; Insert.</a:t>
            </a:r>
            <a:endParaRPr b="0" i="0" sz="1000" u="none" cap="none" strike="noStrike">
              <a:solidFill>
                <a:schemeClr val="dk1"/>
              </a:solidFill>
              <a:latin typeface="Gill Sans"/>
              <a:ea typeface="Gill Sans"/>
              <a:cs typeface="Gill Sans"/>
              <a:sym typeface="Gill Sans"/>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Add photo credit to the text box at top right of page.</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Delete this instruction text box.</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409" name="Shape 409"/>
        <p:cNvGrpSpPr/>
        <p:nvPr/>
      </p:nvGrpSpPr>
      <p:grpSpPr>
        <a:xfrm>
          <a:off x="0" y="0"/>
          <a:ext cx="0" cy="0"/>
          <a:chOff x="0" y="0"/>
          <a:chExt cx="0" cy="0"/>
        </a:xfrm>
      </p:grpSpPr>
      <p:sp>
        <p:nvSpPr>
          <p:cNvPr id="410" name="Google Shape;410;p81"/>
          <p:cNvSpPr/>
          <p:nvPr>
            <p:ph idx="2" type="pic"/>
          </p:nvPr>
        </p:nvSpPr>
        <p:spPr>
          <a:xfrm>
            <a:off x="4572000" y="203683"/>
            <a:ext cx="4419600" cy="6450636"/>
          </a:xfrm>
          <a:prstGeom prst="rect">
            <a:avLst/>
          </a:prstGeom>
          <a:solidFill>
            <a:srgbClr val="E7E7E5"/>
          </a:solidFill>
          <a:ln>
            <a:noFill/>
          </a:ln>
        </p:spPr>
      </p:sp>
      <p:sp>
        <p:nvSpPr>
          <p:cNvPr id="411" name="Google Shape;411;p8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8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13" name="Google Shape;413;p81"/>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4" name="Google Shape;414;p81"/>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5" name="Google Shape;415;p81"/>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416" name="Shape 416"/>
        <p:cNvGrpSpPr/>
        <p:nvPr/>
      </p:nvGrpSpPr>
      <p:grpSpPr>
        <a:xfrm>
          <a:off x="0" y="0"/>
          <a:ext cx="0" cy="0"/>
          <a:chOff x="0" y="0"/>
          <a:chExt cx="0" cy="0"/>
        </a:xfrm>
      </p:grpSpPr>
      <p:sp>
        <p:nvSpPr>
          <p:cNvPr id="417" name="Google Shape;417;p82"/>
          <p:cNvSpPr/>
          <p:nvPr>
            <p:ph idx="2" type="pic"/>
          </p:nvPr>
        </p:nvSpPr>
        <p:spPr>
          <a:xfrm>
            <a:off x="152400" y="203682"/>
            <a:ext cx="4419600" cy="6450634"/>
          </a:xfrm>
          <a:prstGeom prst="rect">
            <a:avLst/>
          </a:prstGeom>
          <a:solidFill>
            <a:srgbClr val="E7E7E5"/>
          </a:solidFill>
          <a:ln>
            <a:noFill/>
          </a:ln>
        </p:spPr>
      </p:sp>
      <p:sp>
        <p:nvSpPr>
          <p:cNvPr id="418" name="Google Shape;418;p82"/>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8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20" name="Google Shape;420;p82"/>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1" name="Google Shape;421;p82"/>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47" name="Shape 47"/>
        <p:cNvGrpSpPr/>
        <p:nvPr/>
      </p:nvGrpSpPr>
      <p:grpSpPr>
        <a:xfrm>
          <a:off x="0" y="0"/>
          <a:ext cx="0" cy="0"/>
          <a:chOff x="0" y="0"/>
          <a:chExt cx="0" cy="0"/>
        </a:xfrm>
      </p:grpSpPr>
      <p:sp>
        <p:nvSpPr>
          <p:cNvPr id="48" name="Google Shape;48;p31"/>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 name="Google Shape;49;p31"/>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0" name="Google Shape;50;p31"/>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52" name="Shape 52"/>
        <p:cNvGrpSpPr/>
        <p:nvPr/>
      </p:nvGrpSpPr>
      <p:grpSpPr>
        <a:xfrm>
          <a:off x="0" y="0"/>
          <a:ext cx="0" cy="0"/>
          <a:chOff x="0" y="0"/>
          <a:chExt cx="0" cy="0"/>
        </a:xfrm>
      </p:grpSpPr>
      <p:sp>
        <p:nvSpPr>
          <p:cNvPr id="53" name="Google Shape;53;p32"/>
          <p:cNvSpPr/>
          <p:nvPr>
            <p:ph idx="2" type="pic"/>
          </p:nvPr>
        </p:nvSpPr>
        <p:spPr>
          <a:xfrm>
            <a:off x="152400" y="3429000"/>
            <a:ext cx="8839200" cy="3276600"/>
          </a:xfrm>
          <a:prstGeom prst="rect">
            <a:avLst/>
          </a:prstGeom>
          <a:solidFill>
            <a:schemeClr val="lt1"/>
          </a:solidFill>
          <a:ln>
            <a:noFill/>
          </a:ln>
        </p:spPr>
      </p:sp>
      <p:sp>
        <p:nvSpPr>
          <p:cNvPr id="54" name="Google Shape;54;p32"/>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indent="-355600" lvl="1" marL="9144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32"/>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3"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57" name="Shape 57"/>
        <p:cNvGrpSpPr/>
        <p:nvPr/>
      </p:nvGrpSpPr>
      <p:grpSpPr>
        <a:xfrm>
          <a:off x="0" y="0"/>
          <a:ext cx="0" cy="0"/>
          <a:chOff x="0" y="0"/>
          <a:chExt cx="0" cy="0"/>
        </a:xfrm>
      </p:grpSpPr>
      <p:sp>
        <p:nvSpPr>
          <p:cNvPr id="58" name="Google Shape;58;p33"/>
          <p:cNvSpPr/>
          <p:nvPr>
            <p:ph idx="2" type="pic"/>
          </p:nvPr>
        </p:nvSpPr>
        <p:spPr>
          <a:xfrm>
            <a:off x="152400" y="152400"/>
            <a:ext cx="4419600" cy="6553200"/>
          </a:xfrm>
          <a:prstGeom prst="rect">
            <a:avLst/>
          </a:prstGeom>
          <a:solidFill>
            <a:srgbClr val="FFFFFF"/>
          </a:solidFill>
          <a:ln>
            <a:noFill/>
          </a:ln>
        </p:spPr>
      </p:sp>
      <p:sp>
        <p:nvSpPr>
          <p:cNvPr id="59" name="Google Shape;59;p33"/>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60" name="Google Shape;60;p33"/>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1" name="Google Shape;61;p33"/>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3.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slideLayout" Target="../slideLayouts/slideLayout61.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32" Type="http://schemas.openxmlformats.org/officeDocument/2006/relationships/theme" Target="../theme/theme1.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651D32"/>
              </a:buClr>
              <a:buSzPts val="2800"/>
              <a:buFont typeface="Gill Sans"/>
              <a:buNone/>
              <a:defRPr b="0" i="0" sz="2800" u="none" cap="none" strike="noStrike">
                <a:solidFill>
                  <a:srgbClr val="651D3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2pPr>
            <a:lvl3pPr indent="-342900" lvl="2" marL="1371600" marR="0" rtl="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20"/>
          <p:cNvSpPr/>
          <p:nvPr/>
        </p:nvSpPr>
        <p:spPr>
          <a:xfrm>
            <a:off x="0" y="0"/>
            <a:ext cx="9144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92" name="Shape 192"/>
        <p:cNvGrpSpPr/>
        <p:nvPr/>
      </p:nvGrpSpPr>
      <p:grpSpPr>
        <a:xfrm>
          <a:off x="0" y="0"/>
          <a:ext cx="0" cy="0"/>
          <a:chOff x="0" y="0"/>
          <a:chExt cx="0" cy="0"/>
        </a:xfrm>
      </p:grpSpPr>
      <p:sp>
        <p:nvSpPr>
          <p:cNvPr id="193" name="Google Shape;193;p22"/>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marR="0" rtl="0" algn="l">
              <a:lnSpc>
                <a:spcPct val="100000"/>
              </a:lnSpc>
              <a:spcBef>
                <a:spcPts val="0"/>
              </a:spcBef>
              <a:spcAft>
                <a:spcPts val="0"/>
              </a:spcAft>
              <a:buClr>
                <a:srgbClr val="BA0C2F"/>
              </a:buClr>
              <a:buSzPts val="2400"/>
              <a:buFont typeface="Gill Sans"/>
              <a:buNone/>
              <a:defRPr b="0" i="0" sz="2400" u="none" cap="none" strike="noStrike">
                <a:solidFill>
                  <a:srgbClr val="BA0C2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4" name="Google Shape;194;p22"/>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95" name="Google Shape;195;p22"/>
          <p:cNvSpPr txBox="1"/>
          <p:nvPr>
            <p:ph idx="10" type="dt"/>
          </p:nvPr>
        </p:nvSpPr>
        <p:spPr>
          <a:xfrm>
            <a:off x="152400" y="6433979"/>
            <a:ext cx="2133600" cy="246221"/>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96" name="Google Shape;196;p22"/>
          <p:cNvSpPr txBox="1"/>
          <p:nvPr>
            <p:ph idx="11" type="ftr"/>
          </p:nvPr>
        </p:nvSpPr>
        <p:spPr>
          <a:xfrm>
            <a:off x="3124200" y="6433979"/>
            <a:ext cx="2895600" cy="246221"/>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97" name="Google Shape;197;p22"/>
          <p:cNvSpPr txBox="1"/>
          <p:nvPr>
            <p:ph idx="12" type="sldNum"/>
          </p:nvPr>
        </p:nvSpPr>
        <p:spPr>
          <a:xfrm>
            <a:off x="6858000" y="6433979"/>
            <a:ext cx="2133600" cy="246221"/>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22"/>
          <p:cNvSpPr/>
          <p:nvPr/>
        </p:nvSpPr>
        <p:spPr>
          <a:xfrm>
            <a:off x="0" y="0"/>
            <a:ext cx="9144000" cy="6864096"/>
          </a:xfrm>
          <a:prstGeom prst="frame">
            <a:avLst>
              <a:gd fmla="val 2963"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
          <p:cNvSpPr txBox="1"/>
          <p:nvPr>
            <p:ph type="ctrTitle"/>
          </p:nvPr>
        </p:nvSpPr>
        <p:spPr>
          <a:xfrm>
            <a:off x="625734" y="1672460"/>
            <a:ext cx="8213465" cy="160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Gill Sans"/>
              <a:buNone/>
            </a:pPr>
            <a:r>
              <a:rPr b="1" lang="en-US" sz="3000">
                <a:solidFill>
                  <a:schemeClr val="lt1"/>
                </a:solidFill>
              </a:rPr>
              <a:t>STRENGTHENING URBAN RESILIENCE </a:t>
            </a:r>
            <a:br>
              <a:rPr b="1" lang="en-US" sz="3000">
                <a:solidFill>
                  <a:schemeClr val="lt1"/>
                </a:solidFill>
              </a:rPr>
            </a:br>
            <a:r>
              <a:rPr b="1" lang="en-US" sz="3000">
                <a:solidFill>
                  <a:schemeClr val="lt1"/>
                </a:solidFill>
              </a:rPr>
              <a:t>FOR GROWTH WITH EQUITY (SURGE) </a:t>
            </a:r>
            <a:br>
              <a:rPr b="1" lang="en-US" sz="3000">
                <a:solidFill>
                  <a:schemeClr val="lt1"/>
                </a:solidFill>
              </a:rPr>
            </a:br>
            <a:r>
              <a:rPr b="1" lang="en-US" sz="3000">
                <a:solidFill>
                  <a:schemeClr val="dk1"/>
                </a:solidFill>
              </a:rPr>
              <a:t>PERFORMANCE EVALUATION</a:t>
            </a:r>
            <a:endParaRPr b="1" sz="3800">
              <a:solidFill>
                <a:schemeClr val="lt1"/>
              </a:solidFill>
            </a:endParaRPr>
          </a:p>
        </p:txBody>
      </p:sp>
      <p:sp>
        <p:nvSpPr>
          <p:cNvPr id="428" name="Google Shape;428;p1"/>
          <p:cNvSpPr txBox="1"/>
          <p:nvPr>
            <p:ph idx="1" type="subTitle"/>
          </p:nvPr>
        </p:nvSpPr>
        <p:spPr>
          <a:xfrm>
            <a:off x="615225" y="3532475"/>
            <a:ext cx="6722700" cy="1600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Gill Sans"/>
              <a:buNone/>
            </a:pPr>
            <a:r>
              <a:rPr lang="en-US"/>
              <a:t>SURGE PERFORMANCE EVALUATION:</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lt1"/>
              </a:buClr>
              <a:buSzPts val="2400"/>
              <a:buFont typeface="Gill Sans"/>
              <a:buNone/>
            </a:pPr>
            <a:r>
              <a:rPr lang="en-US">
                <a:solidFill>
                  <a:schemeClr val="dk1"/>
                </a:solidFill>
              </a:rPr>
              <a:t>FINDINGS, CONCLUSIONS AND RECOMMENDATIONS</a:t>
            </a:r>
            <a:endParaRPr>
              <a:solidFill>
                <a:schemeClr val="dk1"/>
              </a:solidFill>
            </a:endParaRPr>
          </a:p>
        </p:txBody>
      </p:sp>
      <p:cxnSp>
        <p:nvCxnSpPr>
          <p:cNvPr id="429" name="Google Shape;429;p1"/>
          <p:cNvCxnSpPr/>
          <p:nvPr/>
        </p:nvCxnSpPr>
        <p:spPr>
          <a:xfrm>
            <a:off x="734950" y="3307220"/>
            <a:ext cx="540600" cy="0"/>
          </a:xfrm>
          <a:prstGeom prst="straightConnector1">
            <a:avLst/>
          </a:prstGeom>
          <a:noFill/>
          <a:ln cap="flat" cmpd="sng" w="28575">
            <a:solidFill>
              <a:schemeClr val="lt1"/>
            </a:solidFill>
            <a:prstDash val="solid"/>
            <a:round/>
            <a:headEnd len="sm" w="sm" type="none"/>
            <a:tailEnd len="sm" w="sm" type="none"/>
          </a:ln>
        </p:spPr>
      </p:cxnSp>
      <p:sp>
        <p:nvSpPr>
          <p:cNvPr id="430" name="Google Shape;430;p1"/>
          <p:cNvSpPr txBox="1"/>
          <p:nvPr>
            <p:ph idx="11" type="ftr"/>
          </p:nvPr>
        </p:nvSpPr>
        <p:spPr>
          <a:xfrm>
            <a:off x="659125" y="5808346"/>
            <a:ext cx="289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JULY 14, 2022</a:t>
            </a:r>
            <a:endParaRPr b="0" i="0" sz="1800" u="none" cap="none" strike="noStrike">
              <a:solidFill>
                <a:schemeClr val="lt1"/>
              </a:solidFill>
              <a:latin typeface="Gill Sans"/>
              <a:ea typeface="Gill Sans"/>
              <a:cs typeface="Gill Sans"/>
              <a:sym typeface="Gill Sans"/>
            </a:endParaRPr>
          </a:p>
        </p:txBody>
      </p:sp>
      <p:pic>
        <p:nvPicPr>
          <p:cNvPr id="431" name="Google Shape;431;p1"/>
          <p:cNvPicPr preferRelativeResize="0"/>
          <p:nvPr/>
        </p:nvPicPr>
        <p:blipFill rotWithShape="1">
          <a:blip r:embed="rId3">
            <a:alphaModFix/>
          </a:blip>
          <a:srcRect b="0" l="0" r="0" t="0"/>
          <a:stretch/>
        </p:blipFill>
        <p:spPr>
          <a:xfrm>
            <a:off x="3789341" y="4443727"/>
            <a:ext cx="1157033" cy="1157041"/>
          </a:xfrm>
          <a:prstGeom prst="rect">
            <a:avLst/>
          </a:prstGeom>
          <a:noFill/>
          <a:ln>
            <a:noFill/>
          </a:ln>
        </p:spPr>
      </p:pic>
      <p:pic>
        <p:nvPicPr>
          <p:cNvPr id="432" name="Google Shape;432;p1"/>
          <p:cNvPicPr preferRelativeResize="0"/>
          <p:nvPr/>
        </p:nvPicPr>
        <p:blipFill rotWithShape="1">
          <a:blip r:embed="rId4">
            <a:alphaModFix/>
          </a:blip>
          <a:srcRect b="0" l="0" r="0" t="0"/>
          <a:stretch/>
        </p:blipFill>
        <p:spPr>
          <a:xfrm>
            <a:off x="734950" y="4430341"/>
            <a:ext cx="1157033" cy="1157041"/>
          </a:xfrm>
          <a:prstGeom prst="rect">
            <a:avLst/>
          </a:prstGeom>
          <a:noFill/>
          <a:ln>
            <a:noFill/>
          </a:ln>
        </p:spPr>
      </p:pic>
      <p:pic>
        <p:nvPicPr>
          <p:cNvPr id="433" name="Google Shape;433;p1"/>
          <p:cNvPicPr preferRelativeResize="0"/>
          <p:nvPr/>
        </p:nvPicPr>
        <p:blipFill rotWithShape="1">
          <a:blip r:embed="rId5">
            <a:alphaModFix/>
          </a:blip>
          <a:srcRect b="0" l="0" r="0" t="0"/>
          <a:stretch/>
        </p:blipFill>
        <p:spPr>
          <a:xfrm>
            <a:off x="2272471" y="4443736"/>
            <a:ext cx="1157034" cy="11570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1"/>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42" name="Google Shape;542;p11"/>
          <p:cNvSpPr txBox="1"/>
          <p:nvPr>
            <p:ph type="title"/>
          </p:nvPr>
        </p:nvSpPr>
        <p:spPr>
          <a:xfrm>
            <a:off x="685800" y="706406"/>
            <a:ext cx="5015400" cy="733494"/>
          </a:xfrm>
          <a:prstGeom prst="rect">
            <a:avLst/>
          </a:prstGeom>
          <a:noFill/>
          <a:ln>
            <a:noFill/>
          </a:ln>
        </p:spPr>
        <p:txBody>
          <a:bodyPr anchorCtr="0" anchor="b" bIns="45700" lIns="91425" spcFirstLastPara="1" rIns="91425" wrap="square" tIns="45700">
            <a:spAutoFit/>
          </a:bodyPr>
          <a:lstStyle/>
          <a:p>
            <a:pPr indent="0" lvl="0" marL="0" rtl="0" algn="l">
              <a:lnSpc>
                <a:spcPct val="96153"/>
              </a:lnSpc>
              <a:spcBef>
                <a:spcPts val="0"/>
              </a:spcBef>
              <a:spcAft>
                <a:spcPts val="0"/>
              </a:spcAft>
              <a:buClr>
                <a:srgbClr val="651D32"/>
              </a:buClr>
              <a:buSzPts val="2800"/>
              <a:buNone/>
            </a:pPr>
            <a:r>
              <a:rPr b="1" lang="en-US" sz="2600">
                <a:solidFill>
                  <a:srgbClr val="651D32"/>
                </a:solidFill>
              </a:rPr>
              <a:t>FINDINGS </a:t>
            </a:r>
            <a:r>
              <a:rPr b="1" lang="en-US" sz="2600">
                <a:solidFill>
                  <a:schemeClr val="lt2"/>
                </a:solidFill>
              </a:rPr>
              <a:t>ON RELEVANCE</a:t>
            </a:r>
            <a:endParaRPr b="1" sz="2600">
              <a:solidFill>
                <a:schemeClr val="lt2"/>
              </a:solidFill>
            </a:endParaRPr>
          </a:p>
          <a:p>
            <a:pPr indent="0" lvl="0" marL="0" rtl="0" algn="l">
              <a:lnSpc>
                <a:spcPct val="113636"/>
              </a:lnSpc>
              <a:spcBef>
                <a:spcPts val="0"/>
              </a:spcBef>
              <a:spcAft>
                <a:spcPts val="0"/>
              </a:spcAft>
              <a:buClr>
                <a:schemeClr val="dk1"/>
              </a:buClr>
              <a:buSzPts val="2000"/>
              <a:buNone/>
            </a:pPr>
            <a:r>
              <a:rPr lang="en-US" sz="2200">
                <a:solidFill>
                  <a:schemeClr val="dk1"/>
                </a:solidFill>
              </a:rPr>
              <a:t>Competitiveness (Component 2)</a:t>
            </a:r>
            <a:endParaRPr sz="2800">
              <a:solidFill>
                <a:schemeClr val="lt2"/>
              </a:solidFill>
            </a:endParaRPr>
          </a:p>
        </p:txBody>
      </p:sp>
      <p:cxnSp>
        <p:nvCxnSpPr>
          <p:cNvPr id="543" name="Google Shape;543;p11"/>
          <p:cNvCxnSpPr/>
          <p:nvPr/>
        </p:nvCxnSpPr>
        <p:spPr>
          <a:xfrm>
            <a:off x="809350" y="1601175"/>
            <a:ext cx="464100" cy="0"/>
          </a:xfrm>
          <a:prstGeom prst="straightConnector1">
            <a:avLst/>
          </a:prstGeom>
          <a:noFill/>
          <a:ln cap="flat" cmpd="sng" w="19050">
            <a:solidFill>
              <a:schemeClr val="lt1"/>
            </a:solidFill>
            <a:prstDash val="solid"/>
            <a:round/>
            <a:headEnd len="sm" w="sm" type="none"/>
            <a:tailEnd len="sm" w="sm" type="none"/>
          </a:ln>
        </p:spPr>
      </p:cxnSp>
      <p:sp>
        <p:nvSpPr>
          <p:cNvPr id="544" name="Google Shape;544;p11"/>
          <p:cNvSpPr/>
          <p:nvPr/>
        </p:nvSpPr>
        <p:spPr>
          <a:xfrm flipH="1">
            <a:off x="820875" y="2295850"/>
            <a:ext cx="3530100" cy="2202900"/>
          </a:xfrm>
          <a:prstGeom prst="round1Rect">
            <a:avLst>
              <a:gd fmla="val 16667" name="adj"/>
            </a:avLst>
          </a:prstGeom>
          <a:solidFill>
            <a:srgbClr val="BA0C2F"/>
          </a:solidFill>
          <a:ln cap="flat" cmpd="sng" w="76200">
            <a:solidFill>
              <a:srgbClr val="FFFFFF"/>
            </a:solidFill>
            <a:prstDash val="solid"/>
            <a:round/>
            <a:headEnd len="sm" w="sm" type="none"/>
            <a:tailEnd len="sm" w="sm" type="none"/>
          </a:ln>
        </p:spPr>
        <p:txBody>
          <a:bodyPr anchorCtr="0" anchor="t" bIns="91425" lIns="91425" spcFirstLastPara="1" rIns="182875" wrap="square" tIns="1828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Gill Sans"/>
                <a:ea typeface="Gill Sans"/>
                <a:cs typeface="Gill Sans"/>
                <a:sym typeface="Gill Sans"/>
              </a:rPr>
              <a:t>Technical assistance and capacity enhancement on streamlining and digitalization of business processes</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t/>
            </a:r>
            <a:endParaRPr b="0" i="0" sz="2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1"/>
          <p:cNvSpPr/>
          <p:nvPr/>
        </p:nvSpPr>
        <p:spPr>
          <a:xfrm>
            <a:off x="4677475" y="2302238"/>
            <a:ext cx="3534900" cy="2202900"/>
          </a:xfrm>
          <a:prstGeom prst="round1Rect">
            <a:avLst>
              <a:gd fmla="val 16667" name="adj"/>
            </a:avLst>
          </a:prstGeom>
          <a:solidFill>
            <a:srgbClr val="002F6C"/>
          </a:solidFill>
          <a:ln cap="flat" cmpd="sng" w="76200">
            <a:solidFill>
              <a:srgbClr val="FFFFFF"/>
            </a:solidFill>
            <a:prstDash val="solid"/>
            <a:round/>
            <a:headEnd len="sm" w="sm" type="none"/>
            <a:tailEnd len="sm" w="sm" type="none"/>
          </a:ln>
        </p:spPr>
        <p:txBody>
          <a:bodyPr anchorCtr="0" anchor="t" bIns="91425" lIns="182875" spcFirstLastPara="1" rIns="91425" wrap="square" tIns="182875">
            <a:noAutofit/>
          </a:bodyPr>
          <a:lstStyle/>
          <a:p>
            <a:pPr indent="0" lvl="0" marL="0" marR="0" rtl="0" algn="r">
              <a:lnSpc>
                <a:spcPct val="100000"/>
              </a:lnSpc>
              <a:spcBef>
                <a:spcPts val="0"/>
              </a:spcBef>
              <a:spcAft>
                <a:spcPts val="0"/>
              </a:spcAft>
              <a:buClr>
                <a:schemeClr val="dk1"/>
              </a:buClr>
              <a:buSzPts val="1100"/>
              <a:buFont typeface="Arial"/>
              <a:buNone/>
            </a:pPr>
            <a:r>
              <a:rPr b="0" i="0" lang="en-US" sz="2000" u="none" cap="none" strike="noStrike">
                <a:solidFill>
                  <a:srgbClr val="FFFFFF"/>
                </a:solidFill>
                <a:latin typeface="Gill Sans"/>
                <a:ea typeface="Gill Sans"/>
                <a:cs typeface="Gill Sans"/>
                <a:sym typeface="Gill Sans"/>
              </a:rPr>
              <a:t>More investments through active engagement of the private sector and more active investment </a:t>
            </a:r>
            <a:endParaRPr b="0" i="0" sz="2000" u="none" cap="none" strike="noStrike">
              <a:solidFill>
                <a:srgbClr val="FFFFFF"/>
              </a:solidFill>
              <a:latin typeface="Gill Sans"/>
              <a:ea typeface="Gill Sans"/>
              <a:cs typeface="Gill Sans"/>
              <a:sym typeface="Gill Sans"/>
            </a:endParaRPr>
          </a:p>
          <a:p>
            <a:pPr indent="0" lvl="0" marL="0" marR="0" rtl="0" algn="r">
              <a:lnSpc>
                <a:spcPct val="100000"/>
              </a:lnSpc>
              <a:spcBef>
                <a:spcPts val="0"/>
              </a:spcBef>
              <a:spcAft>
                <a:spcPts val="0"/>
              </a:spcAft>
              <a:buClr>
                <a:schemeClr val="dk1"/>
              </a:buClr>
              <a:buSzPts val="1100"/>
              <a:buFont typeface="Arial"/>
              <a:buNone/>
            </a:pPr>
            <a:r>
              <a:rPr b="0" i="0" lang="en-US" sz="2000" u="none" cap="none" strike="noStrike">
                <a:solidFill>
                  <a:srgbClr val="FFFFFF"/>
                </a:solidFill>
                <a:latin typeface="Gill Sans"/>
                <a:ea typeface="Gill Sans"/>
                <a:cs typeface="Gill Sans"/>
                <a:sym typeface="Gill Sans"/>
              </a:rPr>
              <a:t>promotions activities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6" name="Google Shape;546;p11"/>
          <p:cNvPicPr preferRelativeResize="0"/>
          <p:nvPr/>
        </p:nvPicPr>
        <p:blipFill rotWithShape="1">
          <a:blip r:embed="rId3">
            <a:alphaModFix/>
          </a:blip>
          <a:srcRect b="0" l="0" r="0" t="0"/>
          <a:stretch/>
        </p:blipFill>
        <p:spPr>
          <a:xfrm>
            <a:off x="3517800" y="3429008"/>
            <a:ext cx="1828800" cy="1828800"/>
          </a:xfrm>
          <a:prstGeom prst="rect">
            <a:avLst/>
          </a:prstGeom>
          <a:noFill/>
          <a:ln>
            <a:noFill/>
          </a:ln>
          <a:effectLst>
            <a:outerShdw blurRad="57150" rotWithShape="0" algn="bl" dir="5400000" dist="19050">
              <a:srgbClr val="000000">
                <a:alpha val="49019"/>
              </a:srgbClr>
            </a:outerShdw>
          </a:effectLst>
        </p:spPr>
      </p:pic>
      <p:sp>
        <p:nvSpPr>
          <p:cNvPr id="547" name="Google Shape;547;p11"/>
          <p:cNvSpPr txBox="1"/>
          <p:nvPr/>
        </p:nvSpPr>
        <p:spPr>
          <a:xfrm>
            <a:off x="7246705" y="533400"/>
            <a:ext cx="1597500" cy="585900"/>
          </a:xfrm>
          <a:prstGeom prst="rect">
            <a:avLst/>
          </a:prstGeom>
          <a:noFill/>
          <a:ln>
            <a:noFill/>
          </a:ln>
        </p:spPr>
        <p:txBody>
          <a:bodyPr anchorCtr="0" anchor="t" bIns="45700" lIns="91425" spcFirstLastPara="1" rIns="91425" wrap="square" tIns="45700">
            <a:noAutofit/>
          </a:bodyPr>
          <a:lstStyle/>
          <a:p>
            <a:pPr indent="0" lvl="0" marL="127000" marR="0" rtl="0" algn="l">
              <a:lnSpc>
                <a:spcPct val="80000"/>
              </a:lnSpc>
              <a:spcBef>
                <a:spcPts val="0"/>
              </a:spcBef>
              <a:spcAft>
                <a:spcPts val="0"/>
              </a:spcAft>
              <a:buClr>
                <a:schemeClr val="dk1"/>
              </a:buClr>
              <a:buSzPts val="1100"/>
              <a:buFont typeface="Arial"/>
              <a:buNone/>
            </a:pPr>
            <a:r>
              <a:rPr b="0" i="1" lang="en-US" sz="1600" u="none" cap="none" strike="noStrike">
                <a:solidFill>
                  <a:srgbClr val="434343"/>
                </a:solidFill>
                <a:latin typeface="Gill Sans"/>
                <a:ea typeface="Gill Sans"/>
                <a:cs typeface="Gill Sans"/>
                <a:sym typeface="Gill Sans"/>
              </a:rPr>
              <a:t>Achieved considerable success in primary areas </a:t>
            </a:r>
            <a:endParaRPr b="0" i="1" sz="1600" u="none" cap="none" strike="noStrike">
              <a:solidFill>
                <a:srgbClr val="434343"/>
              </a:solidFill>
              <a:latin typeface="Gill Sans"/>
              <a:ea typeface="Gill Sans"/>
              <a:cs typeface="Gill Sans"/>
              <a:sym typeface="Gill Sans"/>
            </a:endParaRPr>
          </a:p>
          <a:p>
            <a:pPr indent="0" lvl="0" marL="127000" marR="0" rtl="0" algn="l">
              <a:lnSpc>
                <a:spcPct val="80000"/>
              </a:lnSpc>
              <a:spcBef>
                <a:spcPts val="0"/>
              </a:spcBef>
              <a:spcAft>
                <a:spcPts val="0"/>
              </a:spcAft>
              <a:buClr>
                <a:schemeClr val="dk1"/>
              </a:buClr>
              <a:buSzPts val="1100"/>
              <a:buFont typeface="Arial"/>
              <a:buNone/>
            </a:pPr>
            <a:r>
              <a:rPr b="0" i="1" lang="en-US" sz="1600" u="none" cap="none" strike="noStrike">
                <a:solidFill>
                  <a:srgbClr val="434343"/>
                </a:solidFill>
                <a:latin typeface="Gill Sans"/>
                <a:ea typeface="Gill Sans"/>
                <a:cs typeface="Gill Sans"/>
                <a:sym typeface="Gill Sans"/>
              </a:rPr>
              <a:t>of assistance </a:t>
            </a:r>
            <a:endParaRPr b="1" i="0" sz="1600" u="none" cap="none" strike="noStrike">
              <a:solidFill>
                <a:srgbClr val="434343"/>
              </a:solidFill>
              <a:latin typeface="Gill Sans"/>
              <a:ea typeface="Gill Sans"/>
              <a:cs typeface="Gill Sans"/>
              <a:sym typeface="Gill Sans"/>
            </a:endParaRPr>
          </a:p>
        </p:txBody>
      </p:sp>
      <p:pic>
        <p:nvPicPr>
          <p:cNvPr id="548" name="Google Shape;548;p11"/>
          <p:cNvPicPr preferRelativeResize="0"/>
          <p:nvPr/>
        </p:nvPicPr>
        <p:blipFill rotWithShape="1">
          <a:blip r:embed="rId4">
            <a:alphaModFix/>
          </a:blip>
          <a:srcRect b="0" l="0" r="0" t="0"/>
          <a:stretch/>
        </p:blipFill>
        <p:spPr>
          <a:xfrm>
            <a:off x="6126480" y="457200"/>
            <a:ext cx="1234440" cy="123444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54" name="Google Shape;554;p12"/>
          <p:cNvSpPr txBox="1"/>
          <p:nvPr>
            <p:ph type="title"/>
          </p:nvPr>
        </p:nvSpPr>
        <p:spPr>
          <a:xfrm>
            <a:off x="731520" y="606246"/>
            <a:ext cx="5333100" cy="733494"/>
          </a:xfrm>
          <a:prstGeom prst="rect">
            <a:avLst/>
          </a:prstGeom>
          <a:noFill/>
          <a:ln>
            <a:noFill/>
          </a:ln>
        </p:spPr>
        <p:txBody>
          <a:bodyPr anchorCtr="0" anchor="b" bIns="45700" lIns="91425" spcFirstLastPara="1" rIns="91425" wrap="square" tIns="45700">
            <a:spAutoFit/>
          </a:bodyPr>
          <a:lstStyle/>
          <a:p>
            <a:pPr indent="0" lvl="0" marL="0" rtl="0" algn="l">
              <a:lnSpc>
                <a:spcPct val="96153"/>
              </a:lnSpc>
              <a:spcBef>
                <a:spcPts val="0"/>
              </a:spcBef>
              <a:spcAft>
                <a:spcPts val="0"/>
              </a:spcAft>
              <a:buClr>
                <a:srgbClr val="651D32"/>
              </a:buClr>
              <a:buSzPts val="2800"/>
              <a:buNone/>
            </a:pPr>
            <a:r>
              <a:rPr b="1" lang="en-US" sz="2600">
                <a:solidFill>
                  <a:srgbClr val="651D32"/>
                </a:solidFill>
              </a:rPr>
              <a:t>FINDINGS </a:t>
            </a:r>
            <a:r>
              <a:rPr b="1" lang="en-US" sz="2600">
                <a:solidFill>
                  <a:schemeClr val="lt2"/>
                </a:solidFill>
              </a:rPr>
              <a:t>ON RELEVANCE</a:t>
            </a:r>
            <a:endParaRPr b="1" sz="2600">
              <a:solidFill>
                <a:schemeClr val="lt2"/>
              </a:solidFill>
            </a:endParaRPr>
          </a:p>
          <a:p>
            <a:pPr indent="0" lvl="0" marL="0" rtl="0" algn="l">
              <a:lnSpc>
                <a:spcPct val="113636"/>
              </a:lnSpc>
              <a:spcBef>
                <a:spcPts val="0"/>
              </a:spcBef>
              <a:spcAft>
                <a:spcPts val="0"/>
              </a:spcAft>
              <a:buClr>
                <a:schemeClr val="dk1"/>
              </a:buClr>
              <a:buSzPts val="2000"/>
              <a:buNone/>
            </a:pPr>
            <a:r>
              <a:rPr lang="en-US" sz="2200">
                <a:solidFill>
                  <a:schemeClr val="dk1"/>
                </a:solidFill>
              </a:rPr>
              <a:t>Inclusiveness (Component 3)</a:t>
            </a:r>
            <a:endParaRPr sz="2800">
              <a:solidFill>
                <a:schemeClr val="lt2"/>
              </a:solidFill>
            </a:endParaRPr>
          </a:p>
        </p:txBody>
      </p:sp>
      <p:cxnSp>
        <p:nvCxnSpPr>
          <p:cNvPr id="555" name="Google Shape;555;p12"/>
          <p:cNvCxnSpPr/>
          <p:nvPr/>
        </p:nvCxnSpPr>
        <p:spPr>
          <a:xfrm>
            <a:off x="885550" y="1372575"/>
            <a:ext cx="464100" cy="0"/>
          </a:xfrm>
          <a:prstGeom prst="straightConnector1">
            <a:avLst/>
          </a:prstGeom>
          <a:noFill/>
          <a:ln cap="flat" cmpd="sng" w="19050">
            <a:solidFill>
              <a:schemeClr val="lt1"/>
            </a:solidFill>
            <a:prstDash val="solid"/>
            <a:round/>
            <a:headEnd len="sm" w="sm" type="none"/>
            <a:tailEnd len="sm" w="sm" type="none"/>
          </a:ln>
        </p:spPr>
      </p:cxnSp>
      <p:sp>
        <p:nvSpPr>
          <p:cNvPr id="556" name="Google Shape;556;p12"/>
          <p:cNvSpPr/>
          <p:nvPr/>
        </p:nvSpPr>
        <p:spPr>
          <a:xfrm flipH="1">
            <a:off x="731525" y="1906825"/>
            <a:ext cx="3620700" cy="4497900"/>
          </a:xfrm>
          <a:prstGeom prst="round1Rect">
            <a:avLst>
              <a:gd fmla="val 16667" name="adj"/>
            </a:avLst>
          </a:prstGeom>
          <a:solidFill>
            <a:srgbClr val="BA0C2F"/>
          </a:solidFill>
          <a:ln cap="flat" cmpd="sng" w="76200">
            <a:solidFill>
              <a:srgbClr val="FFFFFF"/>
            </a:solidFill>
            <a:prstDash val="solid"/>
            <a:round/>
            <a:headEnd len="sm" w="sm" type="none"/>
            <a:tailEnd len="sm" w="sm" type="none"/>
          </a:ln>
        </p:spPr>
        <p:txBody>
          <a:bodyPr anchorCtr="0" anchor="t" bIns="91425" lIns="91425" spcFirstLastPara="1" rIns="182875" wrap="square" tIns="1828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000000"/>
              </a:buClr>
              <a:buSzPts val="2500"/>
              <a:buFont typeface="Arial"/>
              <a:buNone/>
            </a:pPr>
            <a:r>
              <a:t/>
            </a:r>
            <a:endParaRPr b="0" i="0" sz="25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000000"/>
              </a:buClr>
              <a:buSzPts val="2000"/>
              <a:buFont typeface="Arial"/>
              <a:buNone/>
            </a:pPr>
            <a:r>
              <a:rPr b="1" i="0" lang="en-US" sz="2000" u="none" cap="none" strike="noStrike">
                <a:solidFill>
                  <a:srgbClr val="FFFFFF"/>
                </a:solidFill>
                <a:latin typeface="Gill Sans"/>
                <a:ea typeface="Gill Sans"/>
                <a:cs typeface="Gill Sans"/>
                <a:sym typeface="Gill Sans"/>
              </a:rPr>
              <a:t>Technical assistance </a:t>
            </a:r>
            <a:endParaRPr b="1" i="0" sz="20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000000"/>
              </a:buClr>
              <a:buSzPts val="2000"/>
              <a:buFont typeface="Arial"/>
              <a:buNone/>
            </a:pPr>
            <a:r>
              <a:rPr b="1" i="0" lang="en-US" sz="2000" u="none" cap="none" strike="noStrike">
                <a:solidFill>
                  <a:srgbClr val="FFFFFF"/>
                </a:solidFill>
                <a:latin typeface="Gill Sans"/>
                <a:ea typeface="Gill Sans"/>
                <a:cs typeface="Gill Sans"/>
                <a:sym typeface="Gill Sans"/>
              </a:rPr>
              <a:t>and institutional </a:t>
            </a:r>
            <a:endParaRPr b="1" i="0" sz="20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000000"/>
              </a:buClr>
              <a:buSzPts val="2000"/>
              <a:buFont typeface="Arial"/>
              <a:buNone/>
            </a:pPr>
            <a:r>
              <a:rPr b="1" i="0" lang="en-US" sz="2000" u="none" cap="none" strike="noStrike">
                <a:solidFill>
                  <a:srgbClr val="FFFFFF"/>
                </a:solidFill>
                <a:latin typeface="Gill Sans"/>
                <a:ea typeface="Gill Sans"/>
                <a:cs typeface="Gill Sans"/>
                <a:sym typeface="Gill Sans"/>
              </a:rPr>
              <a:t>capacity enhancement on:</a:t>
            </a:r>
            <a:endParaRPr b="1" i="0" sz="2000" u="none" cap="none" strike="noStrike">
              <a:solidFill>
                <a:srgbClr val="FFFFF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lt1"/>
              </a:buClr>
              <a:buSzPts val="1800"/>
              <a:buFont typeface="Gill Sans"/>
              <a:buChar char="●"/>
            </a:pPr>
            <a:r>
              <a:rPr b="0" i="0" lang="en-US" sz="1800" u="none" cap="none" strike="noStrike">
                <a:solidFill>
                  <a:schemeClr val="lt1"/>
                </a:solidFill>
                <a:latin typeface="Gill Sans"/>
                <a:ea typeface="Gill Sans"/>
                <a:cs typeface="Gill Sans"/>
                <a:sym typeface="Gill Sans"/>
              </a:rPr>
              <a:t>market access, expansion, and connectivity; </a:t>
            </a:r>
            <a:endParaRPr b="0" i="0" sz="1600" u="none" cap="none" strike="noStrike">
              <a:solidFill>
                <a:schemeClr val="lt1"/>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lt1"/>
              </a:buClr>
              <a:buSzPts val="1800"/>
              <a:buFont typeface="Gill Sans"/>
              <a:buChar char="●"/>
            </a:pPr>
            <a:r>
              <a:rPr b="0" i="0" lang="en-US" sz="1800" u="none" cap="none" strike="noStrike">
                <a:solidFill>
                  <a:schemeClr val="lt1"/>
                </a:solidFill>
                <a:latin typeface="Gill Sans"/>
                <a:ea typeface="Gill Sans"/>
                <a:cs typeface="Gill Sans"/>
                <a:sym typeface="Gill Sans"/>
              </a:rPr>
              <a:t>inter-LGU collaboration; </a:t>
            </a:r>
            <a:endParaRPr b="0" i="0" sz="1600" u="none" cap="none" strike="noStrike">
              <a:solidFill>
                <a:schemeClr val="lt1"/>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lt1"/>
              </a:buClr>
              <a:buSzPts val="1800"/>
              <a:buFont typeface="Gill Sans"/>
              <a:buChar char="●"/>
            </a:pPr>
            <a:r>
              <a:rPr b="0" i="0" lang="en-US" sz="1800" u="none" cap="none" strike="noStrike">
                <a:solidFill>
                  <a:schemeClr val="lt1"/>
                </a:solidFill>
                <a:latin typeface="Gill Sans"/>
                <a:ea typeface="Gill Sans"/>
                <a:cs typeface="Gill Sans"/>
                <a:sym typeface="Gill Sans"/>
              </a:rPr>
              <a:t>tourism network promotion; and </a:t>
            </a:r>
            <a:endParaRPr b="0" i="0" sz="1600" u="none" cap="none" strike="noStrike">
              <a:solidFill>
                <a:schemeClr val="lt1"/>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lt1"/>
              </a:buClr>
              <a:buSzPts val="1800"/>
              <a:buFont typeface="Gill Sans"/>
              <a:buChar char="●"/>
            </a:pPr>
            <a:r>
              <a:rPr b="0" i="0" lang="en-US" sz="1800" u="none" cap="none" strike="noStrike">
                <a:solidFill>
                  <a:schemeClr val="lt1"/>
                </a:solidFill>
                <a:latin typeface="Gill Sans"/>
                <a:ea typeface="Gill Sans"/>
                <a:cs typeface="Gill Sans"/>
                <a:sym typeface="Gill Sans"/>
              </a:rPr>
              <a:t>urban-rural linkages.</a:t>
            </a:r>
            <a:endParaRPr b="0" i="0" sz="20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2"/>
          <p:cNvSpPr/>
          <p:nvPr/>
        </p:nvSpPr>
        <p:spPr>
          <a:xfrm>
            <a:off x="4572000" y="1906950"/>
            <a:ext cx="4126500" cy="4497900"/>
          </a:xfrm>
          <a:prstGeom prst="round1Rect">
            <a:avLst>
              <a:gd fmla="val 16667" name="adj"/>
            </a:avLst>
          </a:prstGeom>
          <a:solidFill>
            <a:srgbClr val="002F6C"/>
          </a:solidFill>
          <a:ln cap="flat" cmpd="sng" w="76200">
            <a:solidFill>
              <a:srgbClr val="FFFFFF"/>
            </a:solidFill>
            <a:prstDash val="solid"/>
            <a:round/>
            <a:headEnd len="sm" w="sm" type="none"/>
            <a:tailEnd len="sm" w="sm" type="none"/>
          </a:ln>
        </p:spPr>
        <p:txBody>
          <a:bodyPr anchorCtr="0" anchor="t" bIns="91425" lIns="182875" spcFirstLastPara="1" rIns="91425" wrap="square" tIns="1828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100"/>
              <a:buFont typeface="Arial"/>
              <a:buNone/>
            </a:pPr>
            <a:r>
              <a:t/>
            </a:r>
            <a:endParaRPr b="0" i="0" sz="23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lt1"/>
                </a:solidFill>
                <a:latin typeface="Gill Sans"/>
                <a:ea typeface="Gill Sans"/>
                <a:cs typeface="Gill Sans"/>
                <a:sym typeface="Gill Sans"/>
              </a:rPr>
              <a:t>   Technical assistance on </a:t>
            </a:r>
            <a:r>
              <a:rPr b="0" i="0" lang="en-US" sz="2000" u="none" cap="none" strike="noStrike">
                <a:solidFill>
                  <a:schemeClr val="lt1"/>
                </a:solidFill>
                <a:latin typeface="Gill Sans"/>
                <a:ea typeface="Gill Sans"/>
                <a:cs typeface="Gill Sans"/>
                <a:sym typeface="Gill Sans"/>
              </a:rPr>
              <a:t> </a:t>
            </a:r>
            <a:endParaRPr b="0" i="0" sz="20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8" name="Google Shape;558;p12"/>
          <p:cNvPicPr preferRelativeResize="0"/>
          <p:nvPr/>
        </p:nvPicPr>
        <p:blipFill rotWithShape="1">
          <a:blip r:embed="rId3">
            <a:alphaModFix/>
          </a:blip>
          <a:srcRect b="0" l="0" r="0" t="0"/>
          <a:stretch/>
        </p:blipFill>
        <p:spPr>
          <a:xfrm>
            <a:off x="3557500" y="1322783"/>
            <a:ext cx="1828800" cy="1828800"/>
          </a:xfrm>
          <a:prstGeom prst="rect">
            <a:avLst/>
          </a:prstGeom>
          <a:noFill/>
          <a:ln>
            <a:noFill/>
          </a:ln>
          <a:effectLst>
            <a:outerShdw blurRad="57150" rotWithShape="0" algn="bl" dir="5400000" dist="19050">
              <a:srgbClr val="000000">
                <a:alpha val="49019"/>
              </a:srgbClr>
            </a:outerShdw>
          </a:effectLst>
        </p:spPr>
      </p:pic>
      <p:sp>
        <p:nvSpPr>
          <p:cNvPr id="559" name="Google Shape;559;p12"/>
          <p:cNvSpPr txBox="1"/>
          <p:nvPr>
            <p:ph type="title"/>
          </p:nvPr>
        </p:nvSpPr>
        <p:spPr>
          <a:xfrm>
            <a:off x="4600350" y="3111850"/>
            <a:ext cx="4069800" cy="3153900"/>
          </a:xfrm>
          <a:prstGeom prst="rect">
            <a:avLst/>
          </a:prstGeom>
          <a:noFill/>
          <a:ln>
            <a:noFill/>
          </a:ln>
        </p:spPr>
        <p:txBody>
          <a:bodyPr anchorCtr="0" anchor="b" bIns="45700" lIns="91425" spcFirstLastPara="1" rIns="91425" wrap="square" tIns="45700">
            <a:spAutoFit/>
          </a:bodyPr>
          <a:lstStyle/>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Establishment of business centers for women entrepreneurs;</a:t>
            </a:r>
            <a:endParaRPr sz="1700">
              <a:solidFill>
                <a:srgbClr val="FFFFFF"/>
              </a:solidFill>
              <a:latin typeface="Gill Sans"/>
              <a:ea typeface="Gill Sans"/>
              <a:cs typeface="Gill Sans"/>
              <a:sym typeface="Gill Sans"/>
            </a:endParaRPr>
          </a:p>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Design and establishment of e-commerce platforms;</a:t>
            </a:r>
            <a:endParaRPr sz="1700">
              <a:solidFill>
                <a:srgbClr val="FFFFFF"/>
              </a:solidFill>
              <a:latin typeface="Gill Sans"/>
              <a:ea typeface="Gill Sans"/>
              <a:cs typeface="Gill Sans"/>
              <a:sym typeface="Gill Sans"/>
            </a:endParaRPr>
          </a:p>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Granting of business permits to women-owned or managed enterprises;</a:t>
            </a:r>
            <a:endParaRPr sz="1700">
              <a:solidFill>
                <a:srgbClr val="FFFFFF"/>
              </a:solidFill>
              <a:latin typeface="Gill Sans"/>
              <a:ea typeface="Gill Sans"/>
              <a:cs typeface="Gill Sans"/>
              <a:sym typeface="Gill Sans"/>
            </a:endParaRPr>
          </a:p>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Conduct of capacity-building programs on entrepreneurial development;</a:t>
            </a:r>
            <a:endParaRPr sz="1700">
              <a:solidFill>
                <a:srgbClr val="FFFFFF"/>
              </a:solidFill>
              <a:latin typeface="Gill Sans"/>
              <a:ea typeface="Gill Sans"/>
              <a:cs typeface="Gill Sans"/>
              <a:sym typeface="Gill Sans"/>
            </a:endParaRPr>
          </a:p>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Review and drafting of laws, policies, and ordinances on gender equality; and</a:t>
            </a:r>
            <a:endParaRPr sz="1700">
              <a:solidFill>
                <a:srgbClr val="FFFFFF"/>
              </a:solidFill>
              <a:latin typeface="Gill Sans"/>
              <a:ea typeface="Gill Sans"/>
              <a:cs typeface="Gill Sans"/>
              <a:sym typeface="Gill Sans"/>
            </a:endParaRPr>
          </a:p>
          <a:p>
            <a:pPr indent="-336550" lvl="0" marL="457200" rtl="0" algn="l">
              <a:lnSpc>
                <a:spcPct val="90000"/>
              </a:lnSpc>
              <a:spcBef>
                <a:spcPts val="0"/>
              </a:spcBef>
              <a:spcAft>
                <a:spcPts val="0"/>
              </a:spcAft>
              <a:buClr>
                <a:srgbClr val="FFFFFF"/>
              </a:buClr>
              <a:buSzPts val="1700"/>
              <a:buFont typeface="Gill Sans"/>
              <a:buChar char="●"/>
            </a:pPr>
            <a:r>
              <a:rPr lang="en-US" sz="1700">
                <a:solidFill>
                  <a:srgbClr val="FFFFFF"/>
                </a:solidFill>
                <a:latin typeface="Gill Sans"/>
                <a:ea typeface="Gill Sans"/>
                <a:cs typeface="Gill Sans"/>
                <a:sym typeface="Gill Sans"/>
              </a:rPr>
              <a:t>Compilation of government assistance to MSMEs during pandemic.</a:t>
            </a:r>
            <a:endParaRPr b="1" sz="1700">
              <a:solidFill>
                <a:srgbClr val="FFFFFF"/>
              </a:solidFill>
            </a:endParaRPr>
          </a:p>
        </p:txBody>
      </p:sp>
      <p:sp>
        <p:nvSpPr>
          <p:cNvPr id="560" name="Google Shape;560;p12"/>
          <p:cNvSpPr txBox="1"/>
          <p:nvPr/>
        </p:nvSpPr>
        <p:spPr>
          <a:xfrm>
            <a:off x="7246705" y="533400"/>
            <a:ext cx="1736100" cy="585900"/>
          </a:xfrm>
          <a:prstGeom prst="rect">
            <a:avLst/>
          </a:prstGeom>
          <a:noFill/>
          <a:ln>
            <a:noFill/>
          </a:ln>
        </p:spPr>
        <p:txBody>
          <a:bodyPr anchorCtr="0" anchor="t" bIns="45700" lIns="91425" spcFirstLastPara="1" rIns="91425" wrap="square" tIns="45700">
            <a:noAutofit/>
          </a:bodyPr>
          <a:lstStyle/>
          <a:p>
            <a:pPr indent="0" lvl="0" marL="127000" marR="0" rtl="0" algn="l">
              <a:lnSpc>
                <a:spcPct val="80000"/>
              </a:lnSpc>
              <a:spcBef>
                <a:spcPts val="0"/>
              </a:spcBef>
              <a:spcAft>
                <a:spcPts val="0"/>
              </a:spcAft>
              <a:buClr>
                <a:schemeClr val="dk1"/>
              </a:buClr>
              <a:buSzPts val="1100"/>
              <a:buFont typeface="Arial"/>
              <a:buNone/>
            </a:pPr>
            <a:r>
              <a:rPr b="0" i="1" lang="en-US" sz="1600" u="none" cap="none" strike="noStrike">
                <a:solidFill>
                  <a:srgbClr val="434343"/>
                </a:solidFill>
                <a:latin typeface="Gill Sans"/>
                <a:ea typeface="Gill Sans"/>
                <a:cs typeface="Gill Sans"/>
                <a:sym typeface="Gill Sans"/>
              </a:rPr>
              <a:t>Achieved considerable success in primary areas </a:t>
            </a:r>
            <a:endParaRPr b="0" i="1" sz="1600" u="none" cap="none" strike="noStrike">
              <a:solidFill>
                <a:srgbClr val="434343"/>
              </a:solidFill>
              <a:latin typeface="Gill Sans"/>
              <a:ea typeface="Gill Sans"/>
              <a:cs typeface="Gill Sans"/>
              <a:sym typeface="Gill Sans"/>
            </a:endParaRPr>
          </a:p>
          <a:p>
            <a:pPr indent="0" lvl="0" marL="127000" marR="0" rtl="0" algn="l">
              <a:lnSpc>
                <a:spcPct val="80000"/>
              </a:lnSpc>
              <a:spcBef>
                <a:spcPts val="0"/>
              </a:spcBef>
              <a:spcAft>
                <a:spcPts val="0"/>
              </a:spcAft>
              <a:buClr>
                <a:schemeClr val="dk1"/>
              </a:buClr>
              <a:buSzPts val="1100"/>
              <a:buFont typeface="Arial"/>
              <a:buNone/>
            </a:pPr>
            <a:r>
              <a:rPr b="0" i="1" lang="en-US" sz="1600" u="none" cap="none" strike="noStrike">
                <a:solidFill>
                  <a:srgbClr val="434343"/>
                </a:solidFill>
                <a:latin typeface="Gill Sans"/>
                <a:ea typeface="Gill Sans"/>
                <a:cs typeface="Gill Sans"/>
                <a:sym typeface="Gill Sans"/>
              </a:rPr>
              <a:t>of assistance </a:t>
            </a:r>
            <a:endParaRPr b="1" i="0" sz="1600" u="none" cap="none" strike="noStrike">
              <a:solidFill>
                <a:srgbClr val="434343"/>
              </a:solidFill>
              <a:latin typeface="Gill Sans"/>
              <a:ea typeface="Gill Sans"/>
              <a:cs typeface="Gill Sans"/>
              <a:sym typeface="Gill Sans"/>
            </a:endParaRPr>
          </a:p>
        </p:txBody>
      </p:sp>
      <p:pic>
        <p:nvPicPr>
          <p:cNvPr id="561" name="Google Shape;561;p12"/>
          <p:cNvPicPr preferRelativeResize="0"/>
          <p:nvPr/>
        </p:nvPicPr>
        <p:blipFill rotWithShape="1">
          <a:blip r:embed="rId4">
            <a:alphaModFix/>
          </a:blip>
          <a:srcRect b="0" l="0" r="0" t="0"/>
          <a:stretch/>
        </p:blipFill>
        <p:spPr>
          <a:xfrm>
            <a:off x="6126480" y="457200"/>
            <a:ext cx="1234440" cy="123444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3"/>
          <p:cNvSpPr txBox="1"/>
          <p:nvPr>
            <p:ph idx="1" type="body"/>
          </p:nvPr>
        </p:nvSpPr>
        <p:spPr>
          <a:xfrm>
            <a:off x="513413" y="4339273"/>
            <a:ext cx="2628600" cy="1152300"/>
          </a:xfrm>
          <a:prstGeom prst="rect">
            <a:avLst/>
          </a:prstGeom>
          <a:noFill/>
          <a:ln>
            <a:noFill/>
          </a:ln>
        </p:spPr>
        <p:txBody>
          <a:bodyPr anchorCtr="0" anchor="t" bIns="45700" lIns="91425" spcFirstLastPara="1" rIns="91425" wrap="square" tIns="45700">
            <a:normAutofit fontScale="92500"/>
          </a:bodyPr>
          <a:lstStyle/>
          <a:p>
            <a:pPr indent="0" lvl="0" marL="127000" rtl="0" algn="ctr">
              <a:lnSpc>
                <a:spcPct val="100000"/>
              </a:lnSpc>
              <a:spcBef>
                <a:spcPts val="0"/>
              </a:spcBef>
              <a:spcAft>
                <a:spcPts val="0"/>
              </a:spcAft>
              <a:buSzPct val="93513"/>
              <a:buNone/>
            </a:pPr>
            <a:r>
              <a:rPr b="1" lang="en-US" sz="2000">
                <a:solidFill>
                  <a:srgbClr val="434343"/>
                </a:solidFill>
              </a:rPr>
              <a:t>Highly relevant </a:t>
            </a:r>
            <a:endParaRPr b="1" sz="2000">
              <a:solidFill>
                <a:srgbClr val="434343"/>
              </a:solidFill>
            </a:endParaRPr>
          </a:p>
          <a:p>
            <a:pPr indent="0" lvl="0" marL="127000" rtl="0" algn="ctr">
              <a:lnSpc>
                <a:spcPct val="100000"/>
              </a:lnSpc>
              <a:spcBef>
                <a:spcPts val="0"/>
              </a:spcBef>
              <a:spcAft>
                <a:spcPts val="0"/>
              </a:spcAft>
              <a:buSzPct val="93513"/>
              <a:buNone/>
            </a:pPr>
            <a:r>
              <a:rPr b="1" lang="en-US" sz="2000">
                <a:solidFill>
                  <a:srgbClr val="434343"/>
                </a:solidFill>
              </a:rPr>
              <a:t>to the needs of Philippine CDI cities</a:t>
            </a:r>
            <a:endParaRPr b="1" sz="2000">
              <a:solidFill>
                <a:srgbClr val="434343"/>
              </a:solidFill>
            </a:endParaRPr>
          </a:p>
        </p:txBody>
      </p:sp>
      <p:sp>
        <p:nvSpPr>
          <p:cNvPr id="567" name="Google Shape;567;p13"/>
          <p:cNvSpPr txBox="1"/>
          <p:nvPr>
            <p:ph idx="2" type="body"/>
          </p:nvPr>
        </p:nvSpPr>
        <p:spPr>
          <a:xfrm>
            <a:off x="5836200" y="4280275"/>
            <a:ext cx="2783400" cy="1116000"/>
          </a:xfrm>
          <a:prstGeom prst="rect">
            <a:avLst/>
          </a:prstGeom>
          <a:noFill/>
          <a:ln>
            <a:noFill/>
          </a:ln>
        </p:spPr>
        <p:txBody>
          <a:bodyPr anchorCtr="0" anchor="t" bIns="45700" lIns="91425" spcFirstLastPara="1" rIns="91425" wrap="square" tIns="45700">
            <a:normAutofit/>
          </a:bodyPr>
          <a:lstStyle/>
          <a:p>
            <a:pPr indent="0" lvl="0" marL="127000" rtl="0" algn="ctr">
              <a:lnSpc>
                <a:spcPct val="100000"/>
              </a:lnSpc>
              <a:spcBef>
                <a:spcPts val="0"/>
              </a:spcBef>
              <a:spcAft>
                <a:spcPts val="0"/>
              </a:spcAft>
              <a:buSzPts val="1600"/>
              <a:buNone/>
            </a:pPr>
            <a:r>
              <a:rPr b="1" lang="en-US" sz="2000">
                <a:solidFill>
                  <a:srgbClr val="434343"/>
                </a:solidFill>
              </a:rPr>
              <a:t>Achievements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are likely to be sustained</a:t>
            </a:r>
            <a:endParaRPr sz="2000">
              <a:solidFill>
                <a:srgbClr val="434343"/>
              </a:solidFill>
            </a:endParaRPr>
          </a:p>
        </p:txBody>
      </p:sp>
      <p:sp>
        <p:nvSpPr>
          <p:cNvPr id="568" name="Google Shape;568;p13"/>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69" name="Google Shape;569;p13"/>
          <p:cNvSpPr txBox="1"/>
          <p:nvPr>
            <p:ph idx="3" type="body"/>
          </p:nvPr>
        </p:nvSpPr>
        <p:spPr>
          <a:xfrm>
            <a:off x="2971100" y="4946075"/>
            <a:ext cx="3226500" cy="1506600"/>
          </a:xfrm>
          <a:prstGeom prst="rect">
            <a:avLst/>
          </a:prstGeom>
          <a:noFill/>
          <a:ln>
            <a:noFill/>
          </a:ln>
        </p:spPr>
        <p:txBody>
          <a:bodyPr anchorCtr="0" anchor="t" bIns="45700" lIns="91425" spcFirstLastPara="1" rIns="91425" wrap="square" tIns="45700">
            <a:noAutofit/>
          </a:bodyPr>
          <a:lstStyle/>
          <a:p>
            <a:pPr indent="0" lvl="0" marL="127000" rtl="0" algn="ctr">
              <a:lnSpc>
                <a:spcPct val="100000"/>
              </a:lnSpc>
              <a:spcBef>
                <a:spcPts val="0"/>
              </a:spcBef>
              <a:spcAft>
                <a:spcPts val="0"/>
              </a:spcAft>
              <a:buSzPts val="1600"/>
              <a:buNone/>
            </a:pPr>
            <a:r>
              <a:rPr b="1" lang="en-US" sz="2000">
                <a:solidFill>
                  <a:srgbClr val="434343"/>
                </a:solidFill>
              </a:rPr>
              <a:t>Achieved considerable success in primary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areas of assistance. </a:t>
            </a:r>
            <a:endParaRPr b="1" sz="2000">
              <a:solidFill>
                <a:srgbClr val="434343"/>
              </a:solidFill>
            </a:endParaRPr>
          </a:p>
        </p:txBody>
      </p:sp>
      <p:sp>
        <p:nvSpPr>
          <p:cNvPr id="570" name="Google Shape;570;p13"/>
          <p:cNvSpPr txBox="1"/>
          <p:nvPr>
            <p:ph type="title"/>
          </p:nvPr>
        </p:nvSpPr>
        <p:spPr>
          <a:xfrm>
            <a:off x="731520" y="548640"/>
            <a:ext cx="7772400" cy="4926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800"/>
              <a:buFont typeface="Gill Sans"/>
              <a:buNone/>
            </a:pPr>
            <a:r>
              <a:rPr b="1" lang="en-US" sz="2600">
                <a:solidFill>
                  <a:srgbClr val="8B0923"/>
                </a:solidFill>
              </a:rPr>
              <a:t>RELEVANT, EFFECTIVE, SUSTAINABLE</a:t>
            </a:r>
            <a:endParaRPr b="1" sz="2200">
              <a:solidFill>
                <a:srgbClr val="8B0923"/>
              </a:solidFill>
            </a:endParaRPr>
          </a:p>
        </p:txBody>
      </p:sp>
      <p:cxnSp>
        <p:nvCxnSpPr>
          <p:cNvPr id="571" name="Google Shape;571;p13"/>
          <p:cNvCxnSpPr/>
          <p:nvPr/>
        </p:nvCxnSpPr>
        <p:spPr>
          <a:xfrm>
            <a:off x="809350" y="1220175"/>
            <a:ext cx="464100" cy="0"/>
          </a:xfrm>
          <a:prstGeom prst="straightConnector1">
            <a:avLst/>
          </a:prstGeom>
          <a:noFill/>
          <a:ln cap="flat" cmpd="sng" w="19050">
            <a:solidFill>
              <a:schemeClr val="lt1"/>
            </a:solidFill>
            <a:prstDash val="solid"/>
            <a:round/>
            <a:headEnd len="sm" w="sm" type="none"/>
            <a:tailEnd len="sm" w="sm" type="none"/>
          </a:ln>
        </p:spPr>
      </p:cxnSp>
      <p:pic>
        <p:nvPicPr>
          <p:cNvPr id="572" name="Google Shape;572;p13"/>
          <p:cNvPicPr preferRelativeResize="0"/>
          <p:nvPr/>
        </p:nvPicPr>
        <p:blipFill rotWithShape="1">
          <a:blip r:embed="rId3">
            <a:alphaModFix/>
          </a:blip>
          <a:srcRect b="0" l="0" r="0" t="0"/>
          <a:stretch/>
        </p:blipFill>
        <p:spPr>
          <a:xfrm>
            <a:off x="885550" y="1993233"/>
            <a:ext cx="2256484" cy="2258787"/>
          </a:xfrm>
          <a:prstGeom prst="rect">
            <a:avLst/>
          </a:prstGeom>
          <a:noFill/>
          <a:ln>
            <a:noFill/>
          </a:ln>
          <a:effectLst>
            <a:outerShdw blurRad="57150" rotWithShape="0" algn="bl" dir="5400000" dist="19050">
              <a:srgbClr val="000000">
                <a:alpha val="49019"/>
              </a:srgbClr>
            </a:outerShdw>
          </a:effectLst>
        </p:spPr>
      </p:pic>
      <p:pic>
        <p:nvPicPr>
          <p:cNvPr id="573" name="Google Shape;573;p13"/>
          <p:cNvPicPr preferRelativeResize="0"/>
          <p:nvPr/>
        </p:nvPicPr>
        <p:blipFill rotWithShape="1">
          <a:blip r:embed="rId4">
            <a:alphaModFix/>
          </a:blip>
          <a:srcRect b="0" l="0" r="0" t="0"/>
          <a:stretch/>
        </p:blipFill>
        <p:spPr>
          <a:xfrm>
            <a:off x="3536403" y="2656378"/>
            <a:ext cx="2223593" cy="2223593"/>
          </a:xfrm>
          <a:prstGeom prst="rect">
            <a:avLst/>
          </a:prstGeom>
          <a:noFill/>
          <a:ln>
            <a:noFill/>
          </a:ln>
          <a:effectLst>
            <a:outerShdw blurRad="57150" rotWithShape="0" algn="bl" dir="5400000" dist="19050">
              <a:srgbClr val="000000">
                <a:alpha val="49019"/>
              </a:srgbClr>
            </a:outerShdw>
          </a:effectLst>
        </p:spPr>
      </p:pic>
      <p:pic>
        <p:nvPicPr>
          <p:cNvPr id="574" name="Google Shape;574;p13"/>
          <p:cNvPicPr preferRelativeResize="0"/>
          <p:nvPr/>
        </p:nvPicPr>
        <p:blipFill rotWithShape="1">
          <a:blip r:embed="rId5">
            <a:alphaModFix/>
          </a:blip>
          <a:srcRect b="0" l="0" r="0" t="0"/>
          <a:stretch/>
        </p:blipFill>
        <p:spPr>
          <a:xfrm>
            <a:off x="6078173" y="1900316"/>
            <a:ext cx="2289878" cy="2292214"/>
          </a:xfrm>
          <a:prstGeom prst="rect">
            <a:avLst/>
          </a:prstGeom>
          <a:noFill/>
          <a:ln>
            <a:noFill/>
          </a:ln>
          <a:effectLst>
            <a:outerShdw blurRad="57150" rotWithShape="0" algn="bl" dir="5400000" dist="19050">
              <a:schemeClr val="dk1">
                <a:alpha val="49019"/>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4"/>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80" name="Google Shape;580;p14"/>
          <p:cNvSpPr txBox="1"/>
          <p:nvPr>
            <p:ph type="title"/>
          </p:nvPr>
        </p:nvSpPr>
        <p:spPr>
          <a:xfrm>
            <a:off x="731519" y="548640"/>
            <a:ext cx="7737855" cy="8310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800"/>
              <a:buNone/>
            </a:pPr>
            <a:r>
              <a:rPr b="1" lang="en-US" sz="2600">
                <a:solidFill>
                  <a:srgbClr val="651D32"/>
                </a:solidFill>
              </a:rPr>
              <a:t>SUSTAINABILITY: </a:t>
            </a:r>
            <a:r>
              <a:rPr b="1" lang="en-US" sz="2600">
                <a:solidFill>
                  <a:srgbClr val="8B0923"/>
                </a:solidFill>
              </a:rPr>
              <a:t>ENABLING FACTORS</a:t>
            </a:r>
            <a:endParaRPr b="1" sz="2600">
              <a:solidFill>
                <a:srgbClr val="8B0923"/>
              </a:solidFill>
            </a:endParaRPr>
          </a:p>
          <a:p>
            <a:pPr indent="0" lvl="0" marL="0" rtl="0" algn="l">
              <a:lnSpc>
                <a:spcPct val="100000"/>
              </a:lnSpc>
              <a:spcBef>
                <a:spcPts val="0"/>
              </a:spcBef>
              <a:spcAft>
                <a:spcPts val="0"/>
              </a:spcAft>
              <a:buClr>
                <a:schemeClr val="dk1"/>
              </a:buClr>
              <a:buSzPts val="1100"/>
              <a:buFont typeface="Arial"/>
              <a:buNone/>
            </a:pPr>
            <a:r>
              <a:rPr lang="en-US" sz="2200">
                <a:solidFill>
                  <a:srgbClr val="434343"/>
                </a:solidFill>
              </a:rPr>
              <a:t>Achievements are likely to be sustained</a:t>
            </a:r>
            <a:endParaRPr b="1" sz="2600">
              <a:solidFill>
                <a:srgbClr val="8B0923"/>
              </a:solidFill>
            </a:endParaRPr>
          </a:p>
        </p:txBody>
      </p:sp>
      <p:cxnSp>
        <p:nvCxnSpPr>
          <p:cNvPr id="581" name="Google Shape;581;p14"/>
          <p:cNvCxnSpPr/>
          <p:nvPr/>
        </p:nvCxnSpPr>
        <p:spPr>
          <a:xfrm>
            <a:off x="850675" y="1462550"/>
            <a:ext cx="464100" cy="0"/>
          </a:xfrm>
          <a:prstGeom prst="straightConnector1">
            <a:avLst/>
          </a:prstGeom>
          <a:noFill/>
          <a:ln cap="flat" cmpd="sng" w="19050">
            <a:solidFill>
              <a:schemeClr val="lt1"/>
            </a:solidFill>
            <a:prstDash val="solid"/>
            <a:round/>
            <a:headEnd len="sm" w="sm" type="none"/>
            <a:tailEnd len="sm" w="sm" type="none"/>
          </a:ln>
        </p:spPr>
      </p:cxnSp>
      <p:sp>
        <p:nvSpPr>
          <p:cNvPr id="582" name="Google Shape;582;p14"/>
          <p:cNvSpPr txBox="1"/>
          <p:nvPr>
            <p:ph idx="1" type="body"/>
          </p:nvPr>
        </p:nvSpPr>
        <p:spPr>
          <a:xfrm>
            <a:off x="2720775" y="1853650"/>
            <a:ext cx="5748600" cy="46737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0"/>
              </a:spcBef>
              <a:spcAft>
                <a:spcPts val="0"/>
              </a:spcAft>
              <a:buClr>
                <a:schemeClr val="dk1"/>
              </a:buClr>
              <a:buSzPts val="2000"/>
              <a:buChar char="●"/>
            </a:pPr>
            <a:r>
              <a:rPr lang="en-US" sz="2000">
                <a:solidFill>
                  <a:schemeClr val="dk1"/>
                </a:solidFill>
              </a:rPr>
              <a:t>Demand-driven nature of SURGE activities that responds to local needs</a:t>
            </a:r>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Policy issuances both at the local and national level ensuring continuity of activities and benefits</a:t>
            </a:r>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Availability of funds to implement PPAs identified in local plans</a:t>
            </a:r>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Willingness of local executive officials to implement interventions</a:t>
            </a:r>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Active engagement of the private sector and the academe</a:t>
            </a:r>
            <a:endParaRPr/>
          </a:p>
          <a:p>
            <a:pPr indent="0" lvl="0" marL="457200" rtl="0" algn="l">
              <a:lnSpc>
                <a:spcPct val="100000"/>
              </a:lnSpc>
              <a:spcBef>
                <a:spcPts val="1000"/>
              </a:spcBef>
              <a:spcAft>
                <a:spcPts val="1000"/>
              </a:spcAft>
              <a:buSzPts val="1600"/>
              <a:buNone/>
            </a:pPr>
            <a:r>
              <a:t/>
            </a:r>
            <a:endParaRPr>
              <a:solidFill>
                <a:schemeClr val="dk1"/>
              </a:solidFill>
            </a:endParaRPr>
          </a:p>
        </p:txBody>
      </p:sp>
      <p:pic>
        <p:nvPicPr>
          <p:cNvPr id="583" name="Google Shape;583;p14"/>
          <p:cNvPicPr preferRelativeResize="0"/>
          <p:nvPr/>
        </p:nvPicPr>
        <p:blipFill rotWithShape="1">
          <a:blip r:embed="rId3">
            <a:alphaModFix/>
          </a:blip>
          <a:srcRect b="0" l="0" r="0" t="0"/>
          <a:stretch/>
        </p:blipFill>
        <p:spPr>
          <a:xfrm>
            <a:off x="733150" y="1698625"/>
            <a:ext cx="1911424" cy="1911425"/>
          </a:xfrm>
          <a:prstGeom prst="rect">
            <a:avLst/>
          </a:prstGeom>
          <a:noFill/>
          <a:ln>
            <a:noFill/>
          </a:ln>
          <a:effectLst>
            <a:outerShdw blurRad="57150" rotWithShape="0" algn="bl" dir="5400000" dist="19050">
              <a:schemeClr val="dk1">
                <a:alpha val="49019"/>
              </a:scheme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15"/>
          <p:cNvPicPr preferRelativeResize="0"/>
          <p:nvPr/>
        </p:nvPicPr>
        <p:blipFill rotWithShape="1">
          <a:blip r:embed="rId3">
            <a:alphaModFix/>
          </a:blip>
          <a:srcRect b="0" l="0" r="0" t="0"/>
          <a:stretch/>
        </p:blipFill>
        <p:spPr>
          <a:xfrm>
            <a:off x="5484325" y="1828800"/>
            <a:ext cx="3112399" cy="3112399"/>
          </a:xfrm>
          <a:prstGeom prst="rect">
            <a:avLst/>
          </a:prstGeom>
          <a:noFill/>
          <a:ln>
            <a:noFill/>
          </a:ln>
          <a:effectLst>
            <a:outerShdw blurRad="57150" rotWithShape="0" algn="bl" dir="5400000" dist="19050">
              <a:srgbClr val="000000">
                <a:alpha val="49019"/>
              </a:srgbClr>
            </a:outerShdw>
          </a:effectLst>
        </p:spPr>
      </p:pic>
      <p:sp>
        <p:nvSpPr>
          <p:cNvPr id="589" name="Google Shape;589;p15"/>
          <p:cNvSpPr txBox="1"/>
          <p:nvPr>
            <p:ph idx="2" type="body"/>
          </p:nvPr>
        </p:nvSpPr>
        <p:spPr>
          <a:xfrm>
            <a:off x="5715000" y="5029200"/>
            <a:ext cx="2754000" cy="671400"/>
          </a:xfrm>
          <a:prstGeom prst="rect">
            <a:avLst/>
          </a:prstGeom>
          <a:noFill/>
          <a:ln>
            <a:noFill/>
          </a:ln>
        </p:spPr>
        <p:txBody>
          <a:bodyPr anchorCtr="0" anchor="t" bIns="45700" lIns="91425" spcFirstLastPara="1" rIns="91425" wrap="square" tIns="45700">
            <a:normAutofit fontScale="92500"/>
          </a:bodyPr>
          <a:lstStyle/>
          <a:p>
            <a:pPr indent="0" lvl="0" marL="127000" rtl="0" algn="ctr">
              <a:lnSpc>
                <a:spcPct val="100000"/>
              </a:lnSpc>
              <a:spcBef>
                <a:spcPts val="0"/>
              </a:spcBef>
              <a:spcAft>
                <a:spcPts val="0"/>
              </a:spcAft>
              <a:buClr>
                <a:schemeClr val="dk1"/>
              </a:buClr>
              <a:buSzPct val="82368"/>
              <a:buFont typeface="Arial"/>
              <a:buNone/>
            </a:pPr>
            <a:r>
              <a:rPr b="1" lang="en-US" sz="2100">
                <a:solidFill>
                  <a:srgbClr val="434343"/>
                </a:solidFill>
              </a:rPr>
              <a:t>Institutionalization </a:t>
            </a:r>
            <a:endParaRPr b="1" sz="2100">
              <a:solidFill>
                <a:srgbClr val="434343"/>
              </a:solidFill>
            </a:endParaRPr>
          </a:p>
          <a:p>
            <a:pPr indent="0" lvl="0" marL="127000" rtl="0" algn="ctr">
              <a:lnSpc>
                <a:spcPct val="100000"/>
              </a:lnSpc>
              <a:spcBef>
                <a:spcPts val="0"/>
              </a:spcBef>
              <a:spcAft>
                <a:spcPts val="0"/>
              </a:spcAft>
              <a:buClr>
                <a:schemeClr val="dk1"/>
              </a:buClr>
              <a:buSzPct val="82368"/>
              <a:buFont typeface="Arial"/>
              <a:buNone/>
            </a:pPr>
            <a:r>
              <a:rPr b="1" lang="en-US" sz="2100">
                <a:solidFill>
                  <a:srgbClr val="434343"/>
                </a:solidFill>
              </a:rPr>
              <a:t>of initiatives</a:t>
            </a:r>
            <a:endParaRPr b="1" sz="2100">
              <a:solidFill>
                <a:srgbClr val="434343"/>
              </a:solidFill>
            </a:endParaRPr>
          </a:p>
        </p:txBody>
      </p:sp>
      <p:sp>
        <p:nvSpPr>
          <p:cNvPr id="590" name="Google Shape;590;p15"/>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cxnSp>
        <p:nvCxnSpPr>
          <p:cNvPr id="591" name="Google Shape;591;p15"/>
          <p:cNvCxnSpPr/>
          <p:nvPr/>
        </p:nvCxnSpPr>
        <p:spPr>
          <a:xfrm>
            <a:off x="704825" y="1296375"/>
            <a:ext cx="464100" cy="0"/>
          </a:xfrm>
          <a:prstGeom prst="straightConnector1">
            <a:avLst/>
          </a:prstGeom>
          <a:noFill/>
          <a:ln cap="flat" cmpd="sng" w="19050">
            <a:solidFill>
              <a:schemeClr val="lt1"/>
            </a:solidFill>
            <a:prstDash val="solid"/>
            <a:round/>
            <a:headEnd len="sm" w="sm" type="none"/>
            <a:tailEnd len="sm" w="sm" type="none"/>
          </a:ln>
        </p:spPr>
      </p:cxnSp>
      <p:sp>
        <p:nvSpPr>
          <p:cNvPr id="592" name="Google Shape;592;p15"/>
          <p:cNvSpPr/>
          <p:nvPr/>
        </p:nvSpPr>
        <p:spPr>
          <a:xfrm>
            <a:off x="704825" y="1686450"/>
            <a:ext cx="4652100" cy="4549200"/>
          </a:xfrm>
          <a:prstGeom prst="round2Diag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45720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accent3"/>
              </a:solidFill>
              <a:latin typeface="Arial"/>
              <a:ea typeface="Arial"/>
              <a:cs typeface="Arial"/>
              <a:sym typeface="Arial"/>
            </a:endParaRPr>
          </a:p>
          <a:p>
            <a:pPr indent="-342900" lvl="0" marL="342900" marR="0" rtl="0" algn="l">
              <a:lnSpc>
                <a:spcPct val="100000"/>
              </a:lnSpc>
              <a:spcBef>
                <a:spcPts val="12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Expand and further institutionalize SURGE  initiatives to sustain their gains, specifically:</a:t>
            </a:r>
            <a:endParaRPr b="0" i="0" sz="1600" u="none" cap="none" strike="noStrike">
              <a:solidFill>
                <a:schemeClr val="accent3"/>
              </a:solidFill>
              <a:latin typeface="Gill Sans"/>
              <a:ea typeface="Gill Sans"/>
              <a:cs typeface="Gill Sans"/>
              <a:sym typeface="Gill Sans"/>
            </a:endParaRPr>
          </a:p>
          <a:p>
            <a:pPr indent="-342900" lvl="1" marL="800100" marR="0" rtl="0" algn="l">
              <a:lnSpc>
                <a:spcPct val="100000"/>
              </a:lnSpc>
              <a:spcBef>
                <a:spcPts val="8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Improve organizational structure at the city government</a:t>
            </a:r>
            <a:endParaRPr b="0" i="0" sz="1600" u="none" cap="none" strike="noStrike">
              <a:solidFill>
                <a:schemeClr val="accent3"/>
              </a:solidFill>
              <a:latin typeface="Gill Sans"/>
              <a:ea typeface="Gill Sans"/>
              <a:cs typeface="Gill Sans"/>
              <a:sym typeface="Gill Sans"/>
            </a:endParaRPr>
          </a:p>
          <a:p>
            <a:pPr indent="-342900" lvl="1" marL="800100" marR="0" rtl="0" algn="l">
              <a:lnSpc>
                <a:spcPct val="100000"/>
              </a:lnSpc>
              <a:spcBef>
                <a:spcPts val="8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Develop relevant policies</a:t>
            </a:r>
            <a:endParaRPr b="0" i="0" sz="1600" u="none" cap="none" strike="noStrike">
              <a:solidFill>
                <a:schemeClr val="accent3"/>
              </a:solidFill>
              <a:latin typeface="Gill Sans"/>
              <a:ea typeface="Gill Sans"/>
              <a:cs typeface="Gill Sans"/>
              <a:sym typeface="Gill Sans"/>
            </a:endParaRPr>
          </a:p>
          <a:p>
            <a:pPr indent="-342900" lvl="1" marL="800100" marR="0" rtl="0" algn="l">
              <a:lnSpc>
                <a:spcPct val="100000"/>
              </a:lnSpc>
              <a:spcBef>
                <a:spcPts val="8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Set or establish appropriate structures</a:t>
            </a:r>
            <a:endParaRPr b="0" i="0" sz="1600" u="none" cap="none" strike="noStrike">
              <a:solidFill>
                <a:schemeClr val="accent3"/>
              </a:solidFill>
              <a:latin typeface="Gill Sans"/>
              <a:ea typeface="Gill Sans"/>
              <a:cs typeface="Gill Sans"/>
              <a:sym typeface="Gill Sans"/>
            </a:endParaRPr>
          </a:p>
          <a:p>
            <a:pPr indent="-342900" lvl="1" marL="800100" marR="0" rtl="0" algn="l">
              <a:lnSpc>
                <a:spcPct val="100000"/>
              </a:lnSpc>
              <a:spcBef>
                <a:spcPts val="8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Publish manuals of processes and systems</a:t>
            </a:r>
            <a:endParaRPr b="0" i="0" sz="1600" u="none" cap="none" strike="noStrike">
              <a:solidFill>
                <a:schemeClr val="accent3"/>
              </a:solidFill>
              <a:latin typeface="Gill Sans"/>
              <a:ea typeface="Gill Sans"/>
              <a:cs typeface="Gill Sans"/>
              <a:sym typeface="Gill Sans"/>
            </a:endParaRPr>
          </a:p>
          <a:p>
            <a:pPr indent="-342900" lvl="1" marL="800100" marR="0" rtl="0" algn="l">
              <a:lnSpc>
                <a:spcPct val="100000"/>
              </a:lnSpc>
              <a:spcBef>
                <a:spcPts val="80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Document effective training modules for possible replication</a:t>
            </a:r>
            <a:endParaRPr b="0" i="0" sz="16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accent3"/>
              </a:solidFill>
              <a:latin typeface="Arial"/>
              <a:ea typeface="Arial"/>
              <a:cs typeface="Arial"/>
              <a:sym typeface="Arial"/>
            </a:endParaRPr>
          </a:p>
        </p:txBody>
      </p:sp>
      <p:sp>
        <p:nvSpPr>
          <p:cNvPr id="593" name="Google Shape;593;p15"/>
          <p:cNvSpPr txBox="1"/>
          <p:nvPr/>
        </p:nvSpPr>
        <p:spPr>
          <a:xfrm>
            <a:off x="686100" y="675199"/>
            <a:ext cx="7772400" cy="492600"/>
          </a:xfrm>
          <a:prstGeom prst="rect">
            <a:avLst/>
          </a:prstGeom>
          <a:solidFill>
            <a:schemeClr val="accent2"/>
          </a:solid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651D32"/>
              </a:buClr>
              <a:buSzPts val="2800"/>
              <a:buFont typeface="Gill Sans"/>
              <a:buNone/>
            </a:pPr>
            <a:r>
              <a:rPr b="1" i="0" lang="en-US" sz="2600" u="none" cap="none" strike="noStrike">
                <a:solidFill>
                  <a:schemeClr val="lt1"/>
                </a:solidFill>
                <a:latin typeface="Gill Sans"/>
                <a:ea typeface="Gill Sans"/>
                <a:cs typeface="Gill Sans"/>
                <a:sym typeface="Gill Sans"/>
              </a:rPr>
              <a:t>RECOMMENDATIONS </a:t>
            </a:r>
            <a:endParaRPr b="1" i="0" sz="2200" u="none" cap="none" strike="noStrike">
              <a:solidFill>
                <a:schemeClr val="lt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6"/>
          <p:cNvSpPr txBox="1"/>
          <p:nvPr>
            <p:ph idx="2" type="body"/>
          </p:nvPr>
        </p:nvSpPr>
        <p:spPr>
          <a:xfrm>
            <a:off x="5638800" y="5073625"/>
            <a:ext cx="2754000" cy="671400"/>
          </a:xfrm>
          <a:prstGeom prst="rect">
            <a:avLst/>
          </a:prstGeom>
          <a:noFill/>
          <a:ln>
            <a:noFill/>
          </a:ln>
        </p:spPr>
        <p:txBody>
          <a:bodyPr anchorCtr="0" anchor="t" bIns="45700" lIns="91425" spcFirstLastPara="1" rIns="91425" wrap="square" tIns="45700">
            <a:normAutofit lnSpcReduction="10000"/>
          </a:bodyPr>
          <a:lstStyle/>
          <a:p>
            <a:pPr indent="0" lvl="0" marL="127000" rtl="0" algn="ctr">
              <a:lnSpc>
                <a:spcPct val="100000"/>
              </a:lnSpc>
              <a:spcBef>
                <a:spcPts val="0"/>
              </a:spcBef>
              <a:spcAft>
                <a:spcPts val="0"/>
              </a:spcAft>
              <a:buSzPts val="1600"/>
              <a:buNone/>
            </a:pPr>
            <a:r>
              <a:rPr b="1" lang="en-US" sz="2000">
                <a:solidFill>
                  <a:srgbClr val="434343"/>
                </a:solidFill>
              </a:rPr>
              <a:t>Implementation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of plans</a:t>
            </a:r>
            <a:endParaRPr sz="2000">
              <a:solidFill>
                <a:srgbClr val="434343"/>
              </a:solidFill>
            </a:endParaRPr>
          </a:p>
        </p:txBody>
      </p:sp>
      <p:sp>
        <p:nvSpPr>
          <p:cNvPr id="599" name="Google Shape;599;p1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600" name="Google Shape;600;p16"/>
          <p:cNvSpPr/>
          <p:nvPr/>
        </p:nvSpPr>
        <p:spPr>
          <a:xfrm>
            <a:off x="704825" y="1686450"/>
            <a:ext cx="4733100" cy="4549200"/>
          </a:xfrm>
          <a:prstGeom prst="round2Diag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Succeeding programs or interventions should focus on strengthening the capacities of partner LGUs to implement them and conduct follow-through activities.</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Closely align future programs with the Government of the Philippines’ development plans</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Mobilize resources for climate change mitigation and adaptation.</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Succeeding efforts should further capacitate the cities in responding to climate-related disasters and risks.</a:t>
            </a:r>
            <a:endParaRPr b="0" i="0" sz="16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1" name="Google Shape;601;p16"/>
          <p:cNvPicPr preferRelativeResize="0"/>
          <p:nvPr/>
        </p:nvPicPr>
        <p:blipFill rotWithShape="1">
          <a:blip r:embed="rId3">
            <a:alphaModFix/>
          </a:blip>
          <a:srcRect b="0" l="0" r="0" t="0"/>
          <a:stretch/>
        </p:blipFill>
        <p:spPr>
          <a:xfrm>
            <a:off x="5486400" y="1828800"/>
            <a:ext cx="3108251" cy="3112400"/>
          </a:xfrm>
          <a:prstGeom prst="rect">
            <a:avLst/>
          </a:prstGeom>
          <a:noFill/>
          <a:ln>
            <a:noFill/>
          </a:ln>
          <a:effectLst>
            <a:outerShdw blurRad="57150" rotWithShape="0" algn="bl" dir="5400000" dist="19050">
              <a:srgbClr val="000000">
                <a:alpha val="49019"/>
              </a:srgbClr>
            </a:outerShdw>
          </a:effectLst>
        </p:spPr>
      </p:pic>
      <p:cxnSp>
        <p:nvCxnSpPr>
          <p:cNvPr id="602" name="Google Shape;602;p16"/>
          <p:cNvCxnSpPr/>
          <p:nvPr/>
        </p:nvCxnSpPr>
        <p:spPr>
          <a:xfrm>
            <a:off x="704825" y="1296375"/>
            <a:ext cx="464100" cy="0"/>
          </a:xfrm>
          <a:prstGeom prst="straightConnector1">
            <a:avLst/>
          </a:prstGeom>
          <a:noFill/>
          <a:ln cap="flat" cmpd="sng" w="19050">
            <a:solidFill>
              <a:schemeClr val="lt1"/>
            </a:solidFill>
            <a:prstDash val="solid"/>
            <a:round/>
            <a:headEnd len="sm" w="sm" type="none"/>
            <a:tailEnd len="sm" w="sm" type="none"/>
          </a:ln>
        </p:spPr>
      </p:cxnSp>
      <p:sp>
        <p:nvSpPr>
          <p:cNvPr id="603" name="Google Shape;603;p16"/>
          <p:cNvSpPr txBox="1"/>
          <p:nvPr/>
        </p:nvSpPr>
        <p:spPr>
          <a:xfrm>
            <a:off x="686100" y="675199"/>
            <a:ext cx="7772400" cy="492600"/>
          </a:xfrm>
          <a:prstGeom prst="rect">
            <a:avLst/>
          </a:prstGeom>
          <a:solidFill>
            <a:schemeClr val="accent2"/>
          </a:solid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651D32"/>
              </a:buClr>
              <a:buSzPts val="2800"/>
              <a:buFont typeface="Gill Sans"/>
              <a:buNone/>
            </a:pPr>
            <a:r>
              <a:rPr b="1" i="0" lang="en-US" sz="2600" u="none" cap="none" strike="noStrike">
                <a:solidFill>
                  <a:schemeClr val="lt1"/>
                </a:solidFill>
                <a:latin typeface="Gill Sans"/>
                <a:ea typeface="Gill Sans"/>
                <a:cs typeface="Gill Sans"/>
                <a:sym typeface="Gill Sans"/>
              </a:rPr>
              <a:t>RECOMMENDATIONS</a:t>
            </a:r>
            <a:endParaRPr b="1" i="0" sz="2200" u="none" cap="none" strike="noStrike">
              <a:solidFill>
                <a:schemeClr val="lt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7"/>
          <p:cNvSpPr txBox="1"/>
          <p:nvPr>
            <p:ph idx="2" type="body"/>
          </p:nvPr>
        </p:nvSpPr>
        <p:spPr>
          <a:xfrm>
            <a:off x="5228425" y="5029200"/>
            <a:ext cx="3320100" cy="1161300"/>
          </a:xfrm>
          <a:prstGeom prst="rect">
            <a:avLst/>
          </a:prstGeom>
          <a:noFill/>
          <a:ln>
            <a:noFill/>
          </a:ln>
        </p:spPr>
        <p:txBody>
          <a:bodyPr anchorCtr="0" anchor="t" bIns="45700" lIns="91425" spcFirstLastPara="1" rIns="91425" wrap="square" tIns="45700">
            <a:normAutofit/>
          </a:bodyPr>
          <a:lstStyle/>
          <a:p>
            <a:pPr indent="0" lvl="0" marL="127000" rtl="0" algn="ctr">
              <a:lnSpc>
                <a:spcPct val="100000"/>
              </a:lnSpc>
              <a:spcBef>
                <a:spcPts val="0"/>
              </a:spcBef>
              <a:spcAft>
                <a:spcPts val="0"/>
              </a:spcAft>
              <a:buSzPts val="1600"/>
              <a:buNone/>
            </a:pPr>
            <a:r>
              <a:rPr b="1" lang="en-US" sz="2000">
                <a:solidFill>
                  <a:srgbClr val="434343"/>
                </a:solidFill>
              </a:rPr>
              <a:t>Application of ICT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in urban governance</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and management</a:t>
            </a:r>
            <a:endParaRPr sz="2000">
              <a:solidFill>
                <a:srgbClr val="434343"/>
              </a:solidFill>
            </a:endParaRPr>
          </a:p>
        </p:txBody>
      </p:sp>
      <p:sp>
        <p:nvSpPr>
          <p:cNvPr id="609" name="Google Shape;609;p1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pic>
        <p:nvPicPr>
          <p:cNvPr id="610" name="Google Shape;610;p17"/>
          <p:cNvPicPr preferRelativeResize="0"/>
          <p:nvPr/>
        </p:nvPicPr>
        <p:blipFill rotWithShape="1">
          <a:blip r:embed="rId3">
            <a:alphaModFix/>
          </a:blip>
          <a:srcRect b="0" l="0" r="0" t="0"/>
          <a:stretch/>
        </p:blipFill>
        <p:spPr>
          <a:xfrm>
            <a:off x="5486400" y="1828800"/>
            <a:ext cx="3108959" cy="3108959"/>
          </a:xfrm>
          <a:prstGeom prst="rect">
            <a:avLst/>
          </a:prstGeom>
          <a:noFill/>
          <a:ln>
            <a:noFill/>
          </a:ln>
          <a:effectLst>
            <a:outerShdw blurRad="57150" rotWithShape="0" algn="bl" dir="5400000" dist="19050">
              <a:srgbClr val="000000">
                <a:alpha val="49019"/>
              </a:srgbClr>
            </a:outerShdw>
          </a:effectLst>
        </p:spPr>
      </p:pic>
      <p:sp>
        <p:nvSpPr>
          <p:cNvPr id="611" name="Google Shape;611;p17"/>
          <p:cNvSpPr/>
          <p:nvPr/>
        </p:nvSpPr>
        <p:spPr>
          <a:xfrm>
            <a:off x="762300" y="1834800"/>
            <a:ext cx="4253100" cy="4093200"/>
          </a:xfrm>
          <a:prstGeom prst="round2Diag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Continue assistance on the application of GIS for integration into LGU’s various operations</a:t>
            </a:r>
            <a:endParaRPr b="0" i="0" sz="1400" u="none" cap="none" strike="noStrike">
              <a:solidFill>
                <a:srgbClr val="000000"/>
              </a:solidFill>
              <a:latin typeface="Arial"/>
              <a:ea typeface="Arial"/>
              <a:cs typeface="Arial"/>
              <a:sym typeface="Arial"/>
            </a:endParaRPr>
          </a:p>
          <a:p>
            <a:pPr indent="-241300" lvl="0" marL="342900" marR="0" rtl="0" algn="l">
              <a:lnSpc>
                <a:spcPct val="100000"/>
              </a:lnSpc>
              <a:spcBef>
                <a:spcPts val="0"/>
              </a:spcBef>
              <a:spcAft>
                <a:spcPts val="0"/>
              </a:spcAft>
              <a:buClr>
                <a:schemeClr val="accent3"/>
              </a:buClr>
              <a:buSzPts val="1600"/>
              <a:buFont typeface="Arial"/>
              <a:buNone/>
            </a:pPr>
            <a:r>
              <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00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Future interventions should focus on capacity development and development of integrated IT system for local and urban governance and management.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00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Pursue development of the Unified Land Information System</a:t>
            </a:r>
            <a:endParaRPr b="0" i="0" sz="16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2" name="Google Shape;612;p17"/>
          <p:cNvCxnSpPr/>
          <p:nvPr/>
        </p:nvCxnSpPr>
        <p:spPr>
          <a:xfrm>
            <a:off x="704825" y="1296375"/>
            <a:ext cx="464100" cy="0"/>
          </a:xfrm>
          <a:prstGeom prst="straightConnector1">
            <a:avLst/>
          </a:prstGeom>
          <a:noFill/>
          <a:ln cap="flat" cmpd="sng" w="19050">
            <a:solidFill>
              <a:schemeClr val="lt1"/>
            </a:solidFill>
            <a:prstDash val="solid"/>
            <a:round/>
            <a:headEnd len="sm" w="sm" type="none"/>
            <a:tailEnd len="sm" w="sm" type="none"/>
          </a:ln>
        </p:spPr>
      </p:cxnSp>
      <p:sp>
        <p:nvSpPr>
          <p:cNvPr id="613" name="Google Shape;613;p17"/>
          <p:cNvSpPr txBox="1"/>
          <p:nvPr/>
        </p:nvSpPr>
        <p:spPr>
          <a:xfrm>
            <a:off x="686100" y="675199"/>
            <a:ext cx="7772400" cy="492600"/>
          </a:xfrm>
          <a:prstGeom prst="rect">
            <a:avLst/>
          </a:prstGeom>
          <a:solidFill>
            <a:schemeClr val="accent2"/>
          </a:solid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651D32"/>
              </a:buClr>
              <a:buSzPts val="2800"/>
              <a:buFont typeface="Gill Sans"/>
              <a:buNone/>
            </a:pPr>
            <a:r>
              <a:rPr b="1" i="0" lang="en-US" sz="2600" u="none" cap="none" strike="noStrike">
                <a:solidFill>
                  <a:schemeClr val="lt1"/>
                </a:solidFill>
                <a:latin typeface="Gill Sans"/>
                <a:ea typeface="Gill Sans"/>
                <a:cs typeface="Gill Sans"/>
                <a:sym typeface="Gill Sans"/>
              </a:rPr>
              <a:t>RECOMMENDATIONS</a:t>
            </a:r>
            <a:endParaRPr b="1" i="0" sz="2200" u="none" cap="none" strike="noStrike">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8"/>
          <p:cNvSpPr txBox="1"/>
          <p:nvPr>
            <p:ph idx="2" type="body"/>
          </p:nvPr>
        </p:nvSpPr>
        <p:spPr>
          <a:xfrm>
            <a:off x="5013600" y="5029200"/>
            <a:ext cx="3901800" cy="1326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600"/>
              <a:buNone/>
            </a:pPr>
            <a:r>
              <a:rPr b="1" lang="en-US" sz="2000">
                <a:solidFill>
                  <a:srgbClr val="434343"/>
                </a:solidFill>
              </a:rPr>
              <a:t>Formulation of partner-LGU holistic post-project capacity development roadmaps</a:t>
            </a:r>
            <a:endParaRPr sz="2000">
              <a:solidFill>
                <a:srgbClr val="434343"/>
              </a:solidFill>
            </a:endParaRPr>
          </a:p>
        </p:txBody>
      </p:sp>
      <p:sp>
        <p:nvSpPr>
          <p:cNvPr id="619" name="Google Shape;619;p1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pic>
        <p:nvPicPr>
          <p:cNvPr id="620" name="Google Shape;620;p18"/>
          <p:cNvPicPr preferRelativeResize="0"/>
          <p:nvPr/>
        </p:nvPicPr>
        <p:blipFill rotWithShape="1">
          <a:blip r:embed="rId3">
            <a:alphaModFix/>
          </a:blip>
          <a:srcRect b="0" l="0" r="0" t="0"/>
          <a:stretch/>
        </p:blipFill>
        <p:spPr>
          <a:xfrm>
            <a:off x="5486400" y="1828800"/>
            <a:ext cx="3108959" cy="3108959"/>
          </a:xfrm>
          <a:prstGeom prst="rect">
            <a:avLst/>
          </a:prstGeom>
          <a:noFill/>
          <a:ln>
            <a:noFill/>
          </a:ln>
          <a:effectLst>
            <a:outerShdw blurRad="57150" rotWithShape="0" algn="bl" dir="5400000" dist="19050">
              <a:srgbClr val="000000">
                <a:alpha val="49019"/>
              </a:srgbClr>
            </a:outerShdw>
          </a:effectLst>
        </p:spPr>
      </p:pic>
      <p:sp>
        <p:nvSpPr>
          <p:cNvPr id="621" name="Google Shape;621;p18"/>
          <p:cNvSpPr/>
          <p:nvPr/>
        </p:nvSpPr>
        <p:spPr>
          <a:xfrm>
            <a:off x="714575" y="1844375"/>
            <a:ext cx="4339500" cy="4233300"/>
          </a:xfrm>
          <a:prstGeom prst="round2Diag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Adopt an Urban Development Learning Program (UDLP)-like mechanism but expand UDLP to include other thematic and functional areas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3"/>
              </a:solidFill>
              <a:latin typeface="Gill Sans"/>
              <a:ea typeface="Gill Sans"/>
              <a:cs typeface="Gill Sans"/>
              <a:sym typeface="Gill Sans"/>
            </a:endParaRPr>
          </a:p>
          <a:p>
            <a:pPr indent="-342900" lvl="0" marL="342900" marR="0" rtl="0" algn="l">
              <a:lnSpc>
                <a:spcPct val="115000"/>
              </a:lnSpc>
              <a:spcBef>
                <a:spcPts val="0"/>
              </a:spcBef>
              <a:spcAft>
                <a:spcPts val="0"/>
              </a:spcAft>
              <a:buClr>
                <a:schemeClr val="accent3"/>
              </a:buClr>
              <a:buSzPts val="1600"/>
              <a:buFont typeface="Arial"/>
              <a:buChar char="●"/>
            </a:pPr>
            <a:r>
              <a:rPr b="0" i="0" lang="en-US" sz="1800" u="none" cap="none" strike="noStrike">
                <a:solidFill>
                  <a:schemeClr val="accent3"/>
                </a:solidFill>
                <a:latin typeface="Gill Sans"/>
                <a:ea typeface="Gill Sans"/>
                <a:cs typeface="Gill Sans"/>
                <a:sym typeface="Gill Sans"/>
              </a:rPr>
              <a:t>Include capacity development to enhance LGU skills in accessing and using climate change data and communicating climate change impacts.</a:t>
            </a:r>
            <a:endParaRPr b="0" i="0" sz="16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2" name="Google Shape;622;p18"/>
          <p:cNvCxnSpPr/>
          <p:nvPr/>
        </p:nvCxnSpPr>
        <p:spPr>
          <a:xfrm>
            <a:off x="704825" y="1296375"/>
            <a:ext cx="464100" cy="0"/>
          </a:xfrm>
          <a:prstGeom prst="straightConnector1">
            <a:avLst/>
          </a:prstGeom>
          <a:noFill/>
          <a:ln cap="flat" cmpd="sng" w="19050">
            <a:solidFill>
              <a:schemeClr val="lt1"/>
            </a:solidFill>
            <a:prstDash val="solid"/>
            <a:round/>
            <a:headEnd len="sm" w="sm" type="none"/>
            <a:tailEnd len="sm" w="sm" type="none"/>
          </a:ln>
        </p:spPr>
      </p:cxnSp>
      <p:sp>
        <p:nvSpPr>
          <p:cNvPr id="623" name="Google Shape;623;p18"/>
          <p:cNvSpPr txBox="1"/>
          <p:nvPr/>
        </p:nvSpPr>
        <p:spPr>
          <a:xfrm>
            <a:off x="686100" y="675199"/>
            <a:ext cx="7772400" cy="492600"/>
          </a:xfrm>
          <a:prstGeom prst="rect">
            <a:avLst/>
          </a:prstGeom>
          <a:solidFill>
            <a:schemeClr val="accent2"/>
          </a:solid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651D32"/>
              </a:buClr>
              <a:buSzPts val="2800"/>
              <a:buFont typeface="Gill Sans"/>
              <a:buNone/>
            </a:pPr>
            <a:r>
              <a:rPr b="1" i="0" lang="en-US" sz="2600" u="none" cap="none" strike="noStrike">
                <a:solidFill>
                  <a:schemeClr val="lt1"/>
                </a:solidFill>
                <a:latin typeface="Gill Sans"/>
                <a:ea typeface="Gill Sans"/>
                <a:cs typeface="Gill Sans"/>
                <a:sym typeface="Gill Sans"/>
              </a:rPr>
              <a:t>RECOMMENDATIONS</a:t>
            </a:r>
            <a:endParaRPr b="1" i="0" sz="2200" u="none" cap="none" strike="noStrike">
              <a:solidFill>
                <a:schemeClr val="lt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9"/>
          <p:cNvSpPr txBox="1"/>
          <p:nvPr>
            <p:ph type="title"/>
          </p:nvPr>
        </p:nvSpPr>
        <p:spPr>
          <a:xfrm>
            <a:off x="688550" y="1163370"/>
            <a:ext cx="5486400" cy="585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FFFFFF"/>
              </a:buClr>
              <a:buSzPts val="3200"/>
              <a:buFont typeface="Gill Sans"/>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
          <p:cNvSpPr txBox="1"/>
          <p:nvPr>
            <p:ph idx="10" type="dt"/>
          </p:nvPr>
        </p:nvSpPr>
        <p:spPr>
          <a:xfrm>
            <a:off x="152400" y="6438893"/>
            <a:ext cx="2133600" cy="18462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600" u="none" cap="none" strike="noStrike">
                <a:solidFill>
                  <a:srgbClr val="6C6463"/>
                </a:solidFill>
                <a:latin typeface="Gill Sans"/>
                <a:ea typeface="Gill Sans"/>
                <a:cs typeface="Gill Sans"/>
                <a:sym typeface="Gill Sans"/>
              </a:rPr>
              <a:t>11/29/21</a:t>
            </a:r>
            <a:endParaRPr b="0" i="0" sz="600" u="none" cap="none" strike="noStrike">
              <a:solidFill>
                <a:srgbClr val="6C6463"/>
              </a:solidFill>
              <a:latin typeface="Gill Sans"/>
              <a:ea typeface="Gill Sans"/>
              <a:cs typeface="Gill Sans"/>
              <a:sym typeface="Gill Sans"/>
            </a:endParaRPr>
          </a:p>
        </p:txBody>
      </p:sp>
      <p:sp>
        <p:nvSpPr>
          <p:cNvPr id="439" name="Google Shape;439;p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sp>
        <p:nvSpPr>
          <p:cNvPr id="440" name="Google Shape;440;p2"/>
          <p:cNvSpPr txBox="1"/>
          <p:nvPr>
            <p:ph type="title"/>
          </p:nvPr>
        </p:nvSpPr>
        <p:spPr>
          <a:xfrm>
            <a:off x="809350" y="635475"/>
            <a:ext cx="7648800" cy="4926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400"/>
              <a:buFont typeface="Gill Sans"/>
              <a:buNone/>
            </a:pPr>
            <a:r>
              <a:rPr b="1" lang="en-US" sz="2600">
                <a:solidFill>
                  <a:srgbClr val="651D32"/>
                </a:solidFill>
              </a:rPr>
              <a:t>ABOUT </a:t>
            </a:r>
            <a:r>
              <a:rPr b="1" lang="en-US" sz="2600"/>
              <a:t>CLAIMDEV</a:t>
            </a:r>
            <a:endParaRPr b="1" sz="2600"/>
          </a:p>
        </p:txBody>
      </p:sp>
      <p:sp>
        <p:nvSpPr>
          <p:cNvPr id="441" name="Google Shape;441;p2"/>
          <p:cNvSpPr txBox="1"/>
          <p:nvPr>
            <p:ph idx="1" type="body"/>
          </p:nvPr>
        </p:nvSpPr>
        <p:spPr>
          <a:xfrm>
            <a:off x="717300" y="1523400"/>
            <a:ext cx="7911900" cy="460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400">
                <a:solidFill>
                  <a:schemeClr val="lt2"/>
                </a:solidFill>
              </a:rPr>
              <a:t>CLAimDev</a:t>
            </a:r>
            <a:r>
              <a:rPr lang="en-US" sz="2400">
                <a:solidFill>
                  <a:schemeClr val="dk1"/>
                </a:solidFill>
              </a:rPr>
              <a:t> aims to bolster the capacity of USAID/Philippines to effectively lead and practice collaborating, learning, and adapting (CLA). Improving practices in CLA has the broader goal of enhancing USAID’s development effectiveness. Susan Minushkin leads the CLAimDev as Chief of Party.</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sz="2400">
                <a:solidFill>
                  <a:schemeClr val="lt2"/>
                </a:solidFill>
              </a:rPr>
              <a:t>Panagora Group,</a:t>
            </a:r>
            <a:r>
              <a:rPr lang="en-US" sz="2400">
                <a:solidFill>
                  <a:schemeClr val="dk1"/>
                </a:solidFill>
              </a:rPr>
              <a:t> the implementing partner, closely works with USAID/Philippines to integrate CLA principles into the Mission’s work. CLAimDev covers an implementation period of five years, 2020-2024.</a:t>
            </a:r>
            <a:endParaRPr sz="2400">
              <a:solidFill>
                <a:schemeClr val="accent3"/>
              </a:solidFill>
            </a:endParaRPr>
          </a:p>
          <a:p>
            <a:pPr indent="0" lvl="0" marL="0" rtl="0" algn="l">
              <a:lnSpc>
                <a:spcPct val="100000"/>
              </a:lnSpc>
              <a:spcBef>
                <a:spcPts val="0"/>
              </a:spcBef>
              <a:spcAft>
                <a:spcPts val="0"/>
              </a:spcAft>
              <a:buSzPts val="1800"/>
              <a:buNone/>
            </a:pPr>
            <a:r>
              <a:t/>
            </a:r>
            <a:endParaRPr b="1" sz="2800">
              <a:solidFill>
                <a:schemeClr val="dk1"/>
              </a:solidFill>
            </a:endParaRPr>
          </a:p>
          <a:p>
            <a:pPr indent="0" lvl="0" marL="0" rtl="0" algn="l">
              <a:lnSpc>
                <a:spcPct val="100000"/>
              </a:lnSpc>
              <a:spcBef>
                <a:spcPts val="0"/>
              </a:spcBef>
              <a:spcAft>
                <a:spcPts val="0"/>
              </a:spcAft>
              <a:buSzPts val="1800"/>
              <a:buNone/>
            </a:pPr>
            <a:r>
              <a:t/>
            </a:r>
            <a:endParaRPr sz="2800"/>
          </a:p>
        </p:txBody>
      </p:sp>
      <p:pic>
        <p:nvPicPr>
          <p:cNvPr id="442" name="Google Shape;442;p2"/>
          <p:cNvPicPr preferRelativeResize="0"/>
          <p:nvPr/>
        </p:nvPicPr>
        <p:blipFill rotWithShape="1">
          <a:blip r:embed="rId3">
            <a:alphaModFix/>
          </a:blip>
          <a:srcRect b="11567" l="0" r="0" t="0"/>
          <a:stretch/>
        </p:blipFill>
        <p:spPr>
          <a:xfrm>
            <a:off x="7010400" y="426250"/>
            <a:ext cx="1637000" cy="1814773"/>
          </a:xfrm>
          <a:prstGeom prst="rect">
            <a:avLst/>
          </a:prstGeom>
          <a:noFill/>
          <a:ln>
            <a:noFill/>
          </a:ln>
        </p:spPr>
      </p:pic>
      <p:cxnSp>
        <p:nvCxnSpPr>
          <p:cNvPr id="443" name="Google Shape;443;p2"/>
          <p:cNvCxnSpPr/>
          <p:nvPr/>
        </p:nvCxnSpPr>
        <p:spPr>
          <a:xfrm>
            <a:off x="885550" y="1143975"/>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449" name="Google Shape;449;p3"/>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450" name="Google Shape;450;p3"/>
          <p:cNvSpPr txBox="1"/>
          <p:nvPr/>
        </p:nvSpPr>
        <p:spPr>
          <a:xfrm>
            <a:off x="685804" y="603504"/>
            <a:ext cx="7772400" cy="892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SURGE EXTERNAL AND INDEPENDENT </a:t>
            </a:r>
            <a:br>
              <a:rPr b="1" i="0" lang="en-US" sz="2600" u="none" cap="none" strike="noStrike">
                <a:solidFill>
                  <a:srgbClr val="651D32"/>
                </a:solidFill>
                <a:latin typeface="Gill Sans"/>
                <a:ea typeface="Gill Sans"/>
                <a:cs typeface="Gill Sans"/>
                <a:sym typeface="Gill Sans"/>
              </a:rPr>
            </a:br>
            <a:r>
              <a:rPr b="1" i="0" lang="en-US" sz="2600" u="none" cap="none" strike="noStrike">
                <a:solidFill>
                  <a:srgbClr val="BA0C2F"/>
                </a:solidFill>
                <a:latin typeface="Gill Sans"/>
                <a:ea typeface="Gill Sans"/>
                <a:cs typeface="Gill Sans"/>
                <a:sym typeface="Gill Sans"/>
              </a:rPr>
              <a:t>PERFORMANCE EVALUATION TEAM</a:t>
            </a:r>
            <a:endParaRPr b="1" i="0" sz="2200" u="none" cap="none" strike="noStrike">
              <a:solidFill>
                <a:srgbClr val="BA0C2F"/>
              </a:solidFill>
              <a:latin typeface="Gill Sans"/>
              <a:ea typeface="Gill Sans"/>
              <a:cs typeface="Gill Sans"/>
              <a:sym typeface="Gill Sans"/>
            </a:endParaRPr>
          </a:p>
        </p:txBody>
      </p:sp>
      <p:sp>
        <p:nvSpPr>
          <p:cNvPr id="451" name="Google Shape;451;p3"/>
          <p:cNvSpPr txBox="1"/>
          <p:nvPr/>
        </p:nvSpPr>
        <p:spPr>
          <a:xfrm>
            <a:off x="2362200" y="3309600"/>
            <a:ext cx="4360500" cy="7449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Dr. Nicasio Agustin</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chemeClr val="dk1"/>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Leader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chemeClr val="dk1"/>
                </a:solidFill>
                <a:latin typeface="Source Sans Pro"/>
                <a:ea typeface="Source Sans Pro"/>
                <a:cs typeface="Source Sans Pro"/>
                <a:sym typeface="Source Sans Pro"/>
              </a:rPr>
              <a:t>Professorial Lecturer</a:t>
            </a:r>
            <a:endParaRPr b="1" i="0" sz="1600" u="none" cap="none" strike="noStrike">
              <a:solidFill>
                <a:srgbClr val="BA0C2F"/>
              </a:solidFill>
              <a:latin typeface="Gill Sans"/>
              <a:ea typeface="Gill Sans"/>
              <a:cs typeface="Gill Sans"/>
              <a:sym typeface="Gill Sans"/>
            </a:endParaRPr>
          </a:p>
        </p:txBody>
      </p:sp>
      <p:sp>
        <p:nvSpPr>
          <p:cNvPr id="452" name="Google Shape;452;p3"/>
          <p:cNvSpPr txBox="1"/>
          <p:nvPr/>
        </p:nvSpPr>
        <p:spPr>
          <a:xfrm>
            <a:off x="190945" y="4247115"/>
            <a:ext cx="2918100" cy="13554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Eng. Rudini Baoy</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chemeClr val="dk1"/>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100"/>
              <a:buFont typeface="Arial"/>
              <a:buNone/>
            </a:pPr>
            <a:r>
              <a:rPr b="0" i="1" lang="en-US" sz="1500" u="none" cap="none" strike="noStrike">
                <a:solidFill>
                  <a:srgbClr val="050505"/>
                </a:solidFill>
                <a:highlight>
                  <a:srgbClr val="E4E6EB"/>
                </a:highlight>
                <a:latin typeface="Arial"/>
                <a:ea typeface="Arial"/>
                <a:cs typeface="Arial"/>
                <a:sym typeface="Arial"/>
              </a:rPr>
              <a:t>M&amp;E in Local Governance</a:t>
            </a:r>
            <a:endParaRPr b="0" i="1" sz="1500" u="none" cap="none" strike="noStrike">
              <a:solidFill>
                <a:schemeClr val="dk1"/>
              </a:solidFill>
              <a:latin typeface="Source Sans Pro"/>
              <a:ea typeface="Source Sans Pro"/>
              <a:cs typeface="Source Sans Pro"/>
              <a:sym typeface="Source Sans Pro"/>
            </a:endParaRPr>
          </a:p>
          <a:p>
            <a:pPr indent="0" lvl="0" marL="0" marR="0" rtl="0" algn="l">
              <a:lnSpc>
                <a:spcPct val="80000"/>
              </a:lnSpc>
              <a:spcBef>
                <a:spcPts val="100"/>
              </a:spcBef>
              <a:spcAft>
                <a:spcPts val="0"/>
              </a:spcAft>
              <a:buClr>
                <a:schemeClr val="dk1"/>
              </a:buClr>
              <a:buSzPts val="1100"/>
              <a:buFont typeface="Arial"/>
              <a:buNone/>
            </a:pPr>
            <a:r>
              <a:t/>
            </a:r>
            <a:endParaRPr b="0" i="1" sz="1800" u="none" cap="none" strike="noStrike">
              <a:solidFill>
                <a:schemeClr val="dk1"/>
              </a:solidFill>
              <a:latin typeface="Source Sans Pro"/>
              <a:ea typeface="Source Sans Pro"/>
              <a:cs typeface="Source Sans Pro"/>
              <a:sym typeface="Source Sans Pro"/>
            </a:endParaRPr>
          </a:p>
          <a:p>
            <a:pPr indent="0" lvl="0" marL="0" marR="0" rtl="0" algn="ctr">
              <a:lnSpc>
                <a:spcPct val="70000"/>
              </a:lnSpc>
              <a:spcBef>
                <a:spcPts val="100"/>
              </a:spcBef>
              <a:spcAft>
                <a:spcPts val="0"/>
              </a:spcAft>
              <a:buClr>
                <a:srgbClr val="000000"/>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453" name="Google Shape;453;p3"/>
          <p:cNvSpPr txBox="1"/>
          <p:nvPr/>
        </p:nvSpPr>
        <p:spPr>
          <a:xfrm>
            <a:off x="6063070" y="4260475"/>
            <a:ext cx="2825400" cy="10650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Dr. Ginny Santiago</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chemeClr val="dk1"/>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1" lang="en-US" sz="1500" u="none" cap="none" strike="noStrike">
                <a:solidFill>
                  <a:srgbClr val="050505"/>
                </a:solidFill>
                <a:highlight>
                  <a:srgbClr val="E4E6EB"/>
                </a:highlight>
                <a:latin typeface="Arial"/>
                <a:ea typeface="Arial"/>
                <a:cs typeface="Arial"/>
                <a:sym typeface="Arial"/>
              </a:rPr>
              <a:t>Research in MSMEs</a:t>
            </a:r>
            <a:endParaRPr b="0" i="1" sz="1500" u="none" cap="none" strike="noStrike">
              <a:solidFill>
                <a:srgbClr val="000000"/>
              </a:solidFill>
              <a:latin typeface="Gill Sans"/>
              <a:ea typeface="Gill Sans"/>
              <a:cs typeface="Gill Sans"/>
              <a:sym typeface="Gill Sans"/>
            </a:endParaRPr>
          </a:p>
          <a:p>
            <a:pPr indent="0" lvl="0" marL="0" marR="0" rtl="0" algn="ctr">
              <a:lnSpc>
                <a:spcPct val="7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cxnSp>
        <p:nvCxnSpPr>
          <p:cNvPr id="454" name="Google Shape;454;p3"/>
          <p:cNvCxnSpPr/>
          <p:nvPr/>
        </p:nvCxnSpPr>
        <p:spPr>
          <a:xfrm>
            <a:off x="809350" y="1601175"/>
            <a:ext cx="464100" cy="0"/>
          </a:xfrm>
          <a:prstGeom prst="straightConnector1">
            <a:avLst/>
          </a:prstGeom>
          <a:noFill/>
          <a:ln cap="flat" cmpd="sng" w="19050">
            <a:solidFill>
              <a:srgbClr val="FFFFFF"/>
            </a:solidFill>
            <a:prstDash val="solid"/>
            <a:round/>
            <a:headEnd len="sm" w="sm" type="none"/>
            <a:tailEnd len="sm" w="sm" type="none"/>
          </a:ln>
        </p:spPr>
      </p:cxnSp>
      <p:sp>
        <p:nvSpPr>
          <p:cNvPr id="455" name="Google Shape;455;p3"/>
          <p:cNvSpPr txBox="1"/>
          <p:nvPr/>
        </p:nvSpPr>
        <p:spPr>
          <a:xfrm>
            <a:off x="2288650" y="5676575"/>
            <a:ext cx="4536300" cy="729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Engr. Senen Dizon</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rgbClr val="000000"/>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5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1" lang="en-US" sz="1500" u="none" cap="none" strike="noStrike">
                <a:solidFill>
                  <a:srgbClr val="050505"/>
                </a:solidFill>
                <a:highlight>
                  <a:srgbClr val="E4E6EB"/>
                </a:highlight>
                <a:latin typeface="Arial"/>
                <a:ea typeface="Arial"/>
                <a:cs typeface="Arial"/>
                <a:sym typeface="Arial"/>
              </a:rPr>
              <a:t>Water Supply and Sanitation</a:t>
            </a:r>
            <a:endParaRPr b="1" i="1" sz="1500" u="none" cap="none" strike="noStrike">
              <a:solidFill>
                <a:srgbClr val="BA0C2F"/>
              </a:solidFill>
              <a:latin typeface="Gill Sans"/>
              <a:ea typeface="Gill Sans"/>
              <a:cs typeface="Gill Sans"/>
              <a:sym typeface="Gill Sans"/>
            </a:endParaRPr>
          </a:p>
        </p:txBody>
      </p:sp>
      <p:pic>
        <p:nvPicPr>
          <p:cNvPr id="456" name="Google Shape;456;p3"/>
          <p:cNvPicPr preferRelativeResize="0"/>
          <p:nvPr/>
        </p:nvPicPr>
        <p:blipFill rotWithShape="1">
          <a:blip r:embed="rId3">
            <a:alphaModFix/>
          </a:blip>
          <a:srcRect b="0" l="0" r="0" t="0"/>
          <a:stretch/>
        </p:blipFill>
        <p:spPr>
          <a:xfrm>
            <a:off x="827033" y="2520350"/>
            <a:ext cx="1645919" cy="1645919"/>
          </a:xfrm>
          <a:prstGeom prst="rect">
            <a:avLst/>
          </a:prstGeom>
          <a:noFill/>
          <a:ln>
            <a:noFill/>
          </a:ln>
        </p:spPr>
      </p:pic>
      <p:sp>
        <p:nvSpPr>
          <p:cNvPr id="457" name="Google Shape;457;p3"/>
          <p:cNvSpPr/>
          <p:nvPr/>
        </p:nvSpPr>
        <p:spPr>
          <a:xfrm>
            <a:off x="3703320" y="1539240"/>
            <a:ext cx="1792200" cy="1792200"/>
          </a:xfrm>
          <a:prstGeom prst="ellipse">
            <a:avLst/>
          </a:prstGeom>
          <a:solidFill>
            <a:srgbClr val="8B09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8" name="Google Shape;458;p3"/>
          <p:cNvPicPr preferRelativeResize="0"/>
          <p:nvPr/>
        </p:nvPicPr>
        <p:blipFill rotWithShape="1">
          <a:blip r:embed="rId4">
            <a:alphaModFix/>
          </a:blip>
          <a:srcRect b="0" l="0" r="0" t="0"/>
          <a:stretch/>
        </p:blipFill>
        <p:spPr>
          <a:xfrm>
            <a:off x="3776472" y="1618088"/>
            <a:ext cx="1645919" cy="1645919"/>
          </a:xfrm>
          <a:prstGeom prst="rect">
            <a:avLst/>
          </a:prstGeom>
          <a:noFill/>
          <a:ln>
            <a:noFill/>
          </a:ln>
        </p:spPr>
      </p:pic>
      <p:pic>
        <p:nvPicPr>
          <p:cNvPr id="459" name="Google Shape;459;p3"/>
          <p:cNvPicPr preferRelativeResize="0"/>
          <p:nvPr/>
        </p:nvPicPr>
        <p:blipFill rotWithShape="1">
          <a:blip r:embed="rId5">
            <a:alphaModFix/>
          </a:blip>
          <a:srcRect b="0" l="0" r="0" t="0"/>
          <a:stretch/>
        </p:blipFill>
        <p:spPr>
          <a:xfrm>
            <a:off x="3731300" y="4050825"/>
            <a:ext cx="1645921" cy="1645921"/>
          </a:xfrm>
          <a:prstGeom prst="rect">
            <a:avLst/>
          </a:prstGeom>
          <a:noFill/>
          <a:ln>
            <a:noFill/>
          </a:ln>
        </p:spPr>
      </p:pic>
      <p:pic>
        <p:nvPicPr>
          <p:cNvPr id="460" name="Google Shape;460;p3"/>
          <p:cNvPicPr preferRelativeResize="0"/>
          <p:nvPr/>
        </p:nvPicPr>
        <p:blipFill rotWithShape="1">
          <a:blip r:embed="rId6">
            <a:alphaModFix/>
          </a:blip>
          <a:srcRect b="0" l="0" r="0" t="0"/>
          <a:stretch/>
        </p:blipFill>
        <p:spPr>
          <a:xfrm>
            <a:off x="6710051" y="2486640"/>
            <a:ext cx="1645919" cy="1645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600" u="none" cap="none" strike="noStrike">
                <a:solidFill>
                  <a:srgbClr val="6C6463"/>
                </a:solidFill>
                <a:latin typeface="Gill Sans"/>
                <a:ea typeface="Gill Sans"/>
                <a:cs typeface="Gill Sans"/>
                <a:sym typeface="Gill Sans"/>
              </a:rPr>
              <a:t>11/29/21</a:t>
            </a:r>
            <a:endParaRPr b="0" i="0" sz="600" u="none" cap="none" strike="noStrike">
              <a:solidFill>
                <a:srgbClr val="6C6463"/>
              </a:solidFill>
              <a:latin typeface="Gill Sans"/>
              <a:ea typeface="Gill Sans"/>
              <a:cs typeface="Gill Sans"/>
              <a:sym typeface="Gill Sans"/>
            </a:endParaRPr>
          </a:p>
        </p:txBody>
      </p:sp>
      <p:sp>
        <p:nvSpPr>
          <p:cNvPr id="466" name="Google Shape;466;p4"/>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sp>
        <p:nvSpPr>
          <p:cNvPr id="467" name="Google Shape;467;p4"/>
          <p:cNvSpPr txBox="1"/>
          <p:nvPr/>
        </p:nvSpPr>
        <p:spPr>
          <a:xfrm>
            <a:off x="731520" y="548640"/>
            <a:ext cx="7772400" cy="4926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EVALUATION </a:t>
            </a:r>
            <a:r>
              <a:rPr b="1" i="0" lang="en-US" sz="2600" u="none" cap="none" strike="noStrike">
                <a:solidFill>
                  <a:srgbClr val="BA0C2F"/>
                </a:solidFill>
                <a:latin typeface="Gill Sans"/>
                <a:ea typeface="Gill Sans"/>
                <a:cs typeface="Gill Sans"/>
                <a:sym typeface="Gill Sans"/>
              </a:rPr>
              <a:t>CRITERIA</a:t>
            </a:r>
            <a:endParaRPr b="1" i="0" sz="2200" u="none" cap="none" strike="noStrike">
              <a:solidFill>
                <a:srgbClr val="BA0C2F"/>
              </a:solidFill>
              <a:latin typeface="Gill Sans"/>
              <a:ea typeface="Gill Sans"/>
              <a:cs typeface="Gill Sans"/>
              <a:sym typeface="Gill Sans"/>
            </a:endParaRPr>
          </a:p>
        </p:txBody>
      </p:sp>
      <p:sp>
        <p:nvSpPr>
          <p:cNvPr id="468" name="Google Shape;468;p4"/>
          <p:cNvSpPr txBox="1"/>
          <p:nvPr/>
        </p:nvSpPr>
        <p:spPr>
          <a:xfrm>
            <a:off x="869100" y="1257650"/>
            <a:ext cx="7471800" cy="23958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rmAutofit/>
          </a:bodyPr>
          <a:lstStyle/>
          <a:p>
            <a:pPr indent="0" lvl="0" marL="457200" marR="11887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Gill Sans"/>
                <a:ea typeface="Gill Sans"/>
                <a:cs typeface="Gill Sans"/>
                <a:sym typeface="Gill Sans"/>
              </a:rPr>
              <a:t>To what extent has SURGE contributed to addressing the development challenges that motivated the Partnership for Growth-Cities Development Initiative, the thrusts of the National Spatial Strategy (NSS)/Philippine Development Plan (PDP, 2017-2022), the USAID/Philippines Country Development Cooperation Strategy (CDCS) (previous and current), and USAID’s policies on urban resiliency and water, sanitation, and hygiene (WASH)? </a:t>
            </a:r>
            <a:r>
              <a:rPr b="0" i="0" lang="en-US" sz="2000" u="none" cap="none" strike="noStrike">
                <a:solidFill>
                  <a:srgbClr val="BA0C2F"/>
                </a:solidFill>
                <a:latin typeface="Gill Sans"/>
                <a:ea typeface="Gill Sans"/>
                <a:cs typeface="Gill Sans"/>
                <a:sym typeface="Gill Sans"/>
              </a:rPr>
              <a:t>(</a:t>
            </a:r>
            <a:r>
              <a:rPr b="1" i="0" lang="en-US" sz="2000" u="none" cap="none" strike="noStrike">
                <a:solidFill>
                  <a:srgbClr val="BA0C2F"/>
                </a:solidFill>
                <a:latin typeface="Gill Sans"/>
                <a:ea typeface="Gill Sans"/>
                <a:cs typeface="Gill Sans"/>
                <a:sym typeface="Gill Sans"/>
              </a:rPr>
              <a:t>Relevance</a:t>
            </a:r>
            <a:r>
              <a:rPr b="0" i="0" lang="en-US" sz="2000" u="none" cap="none" strike="noStrike">
                <a:solidFill>
                  <a:srgbClr val="BA0C2F"/>
                </a:solidFill>
                <a:latin typeface="Gill Sans"/>
                <a:ea typeface="Gill Sans"/>
                <a:cs typeface="Gill Sans"/>
                <a:sym typeface="Gill Sans"/>
              </a:rPr>
              <a:t>)</a:t>
            </a:r>
            <a:endParaRPr b="0" i="0" sz="2000" u="none" cap="none" strike="noStrike">
              <a:solidFill>
                <a:srgbClr val="BA0C2F"/>
              </a:solidFill>
              <a:latin typeface="Gill Sans"/>
              <a:ea typeface="Gill Sans"/>
              <a:cs typeface="Gill Sans"/>
              <a:sym typeface="Gill Sans"/>
            </a:endParaRPr>
          </a:p>
        </p:txBody>
      </p:sp>
      <p:sp>
        <p:nvSpPr>
          <p:cNvPr id="469" name="Google Shape;469;p4"/>
          <p:cNvSpPr txBox="1"/>
          <p:nvPr/>
        </p:nvSpPr>
        <p:spPr>
          <a:xfrm>
            <a:off x="869600" y="5320475"/>
            <a:ext cx="7471800" cy="8490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457200" marR="91440" rtl="0" algn="l">
              <a:lnSpc>
                <a:spcPct val="80000"/>
              </a:lnSpc>
              <a:spcBef>
                <a:spcPts val="1000"/>
              </a:spcBef>
              <a:spcAft>
                <a:spcPts val="0"/>
              </a:spcAft>
              <a:buClr>
                <a:srgbClr val="000000"/>
              </a:buClr>
              <a:buSzPts val="2150"/>
              <a:buFont typeface="Arial"/>
              <a:buNone/>
            </a:pPr>
            <a:r>
              <a:rPr b="0" i="0" lang="en-US" sz="2150" u="none" cap="none" strike="noStrike">
                <a:solidFill>
                  <a:srgbClr val="000000"/>
                </a:solidFill>
                <a:latin typeface="Gill Sans"/>
                <a:ea typeface="Gill Sans"/>
                <a:cs typeface="Gill Sans"/>
                <a:sym typeface="Gill Sans"/>
              </a:rPr>
              <a:t>What is the likelihood that initiatives and gains will continue after the completion of the project? </a:t>
            </a:r>
            <a:r>
              <a:rPr b="0" i="0" lang="en-US" sz="2000" u="none" cap="none" strike="noStrike">
                <a:solidFill>
                  <a:srgbClr val="BA0C2F"/>
                </a:solidFill>
                <a:latin typeface="Gill Sans"/>
                <a:ea typeface="Gill Sans"/>
                <a:cs typeface="Gill Sans"/>
                <a:sym typeface="Gill Sans"/>
              </a:rPr>
              <a:t>(</a:t>
            </a:r>
            <a:r>
              <a:rPr b="1" i="0" lang="en-US" sz="2000" u="none" cap="none" strike="noStrike">
                <a:solidFill>
                  <a:srgbClr val="BA0C2F"/>
                </a:solidFill>
                <a:latin typeface="Gill Sans"/>
                <a:ea typeface="Gill Sans"/>
                <a:cs typeface="Gill Sans"/>
                <a:sym typeface="Gill Sans"/>
              </a:rPr>
              <a:t>Sustainability</a:t>
            </a:r>
            <a:r>
              <a:rPr b="0" i="0" lang="en-US" sz="2000" u="none" cap="none" strike="noStrike">
                <a:solidFill>
                  <a:srgbClr val="BA0C2F"/>
                </a:solidFill>
                <a:latin typeface="Gill Sans"/>
                <a:ea typeface="Gill Sans"/>
                <a:cs typeface="Gill Sans"/>
                <a:sym typeface="Gill Sans"/>
              </a:rPr>
              <a:t>)</a:t>
            </a:r>
            <a:endParaRPr b="0" i="0" sz="2150" u="none" cap="none" strike="noStrike">
              <a:solidFill>
                <a:srgbClr val="BA0C2F"/>
              </a:solidFill>
              <a:latin typeface="Gill Sans"/>
              <a:ea typeface="Gill Sans"/>
              <a:cs typeface="Gill Sans"/>
              <a:sym typeface="Gill Sans"/>
            </a:endParaRPr>
          </a:p>
        </p:txBody>
      </p:sp>
      <p:sp>
        <p:nvSpPr>
          <p:cNvPr id="470" name="Google Shape;470;p4"/>
          <p:cNvSpPr txBox="1"/>
          <p:nvPr/>
        </p:nvSpPr>
        <p:spPr>
          <a:xfrm>
            <a:off x="869550" y="3874100"/>
            <a:ext cx="7471800" cy="11940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182880" marR="0" rtl="0" algn="l">
              <a:lnSpc>
                <a:spcPct val="80000"/>
              </a:lnSpc>
              <a:spcBef>
                <a:spcPts val="0"/>
              </a:spcBef>
              <a:spcAft>
                <a:spcPts val="0"/>
              </a:spcAft>
              <a:buClr>
                <a:srgbClr val="000000"/>
              </a:buClr>
              <a:buSzPts val="2000"/>
              <a:buFont typeface="Arial"/>
              <a:buNone/>
            </a:pPr>
            <a:r>
              <a:t/>
            </a:r>
            <a:endParaRPr b="0" i="0" sz="2000" u="none" cap="none" strike="noStrike">
              <a:solidFill>
                <a:srgbClr val="BA0C2F"/>
              </a:solidFill>
              <a:latin typeface="Gill Sans"/>
              <a:ea typeface="Gill Sans"/>
              <a:cs typeface="Gill Sans"/>
              <a:sym typeface="Gill Sans"/>
            </a:endParaRPr>
          </a:p>
          <a:p>
            <a:pPr indent="0" lvl="0" marL="457200" marR="0" rtl="0" algn="l">
              <a:lnSpc>
                <a:spcPct val="80000"/>
              </a:lnSpc>
              <a:spcBef>
                <a:spcPts val="1000"/>
              </a:spcBef>
              <a:spcAft>
                <a:spcPts val="0"/>
              </a:spcAft>
              <a:buClr>
                <a:srgbClr val="000000"/>
              </a:buClr>
              <a:buSzPts val="2000"/>
              <a:buFont typeface="Arial"/>
              <a:buNone/>
            </a:pPr>
            <a:r>
              <a:rPr b="0" i="0" lang="en-US" sz="2000" u="none" cap="none" strike="noStrike">
                <a:solidFill>
                  <a:srgbClr val="000000"/>
                </a:solidFill>
                <a:latin typeface="Gill Sans"/>
                <a:ea typeface="Gill Sans"/>
                <a:cs typeface="Gill Sans"/>
                <a:sym typeface="Gill Sans"/>
              </a:rPr>
              <a:t>To what extent did SURGE achieve its objectives on improving local urban development processes, promoting local economic development, and expanding connectivity and access between urban and rural areas? </a:t>
            </a:r>
            <a:r>
              <a:rPr b="0" i="0" lang="en-US" sz="2150" u="none" cap="none" strike="noStrike">
                <a:solidFill>
                  <a:srgbClr val="BA0C2F"/>
                </a:solidFill>
                <a:latin typeface="Gill Sans"/>
                <a:ea typeface="Gill Sans"/>
                <a:cs typeface="Gill Sans"/>
                <a:sym typeface="Gill Sans"/>
              </a:rPr>
              <a:t>(</a:t>
            </a:r>
            <a:r>
              <a:rPr b="1" i="0" lang="en-US" sz="2150" u="none" cap="none" strike="noStrike">
                <a:solidFill>
                  <a:srgbClr val="BA0C2F"/>
                </a:solidFill>
                <a:latin typeface="Gill Sans"/>
                <a:ea typeface="Gill Sans"/>
                <a:cs typeface="Gill Sans"/>
                <a:sym typeface="Gill Sans"/>
              </a:rPr>
              <a:t>Effectiveness</a:t>
            </a:r>
            <a:r>
              <a:rPr b="0" i="0" lang="en-US" sz="2150" u="none" cap="none" strike="noStrike">
                <a:solidFill>
                  <a:srgbClr val="BA0C2F"/>
                </a:solidFill>
                <a:latin typeface="Gill Sans"/>
                <a:ea typeface="Gill Sans"/>
                <a:cs typeface="Gill Sans"/>
                <a:sym typeface="Gill Sans"/>
              </a:rPr>
              <a:t>)</a:t>
            </a:r>
            <a:endParaRPr b="0" i="0" sz="2000" u="none" cap="none" strike="noStrike">
              <a:solidFill>
                <a:srgbClr val="BA0C2F"/>
              </a:solidFill>
              <a:latin typeface="Gill Sans"/>
              <a:ea typeface="Gill Sans"/>
              <a:cs typeface="Gill Sans"/>
              <a:sym typeface="Gill Sans"/>
            </a:endParaRPr>
          </a:p>
          <a:p>
            <a:pPr indent="0" lvl="0" marL="182880" marR="0" rtl="0" algn="l">
              <a:lnSpc>
                <a:spcPct val="80000"/>
              </a:lnSpc>
              <a:spcBef>
                <a:spcPts val="1000"/>
              </a:spcBef>
              <a:spcAft>
                <a:spcPts val="0"/>
              </a:spcAft>
              <a:buClr>
                <a:srgbClr val="000000"/>
              </a:buClr>
              <a:buSzPts val="2050"/>
              <a:buFont typeface="Arial"/>
              <a:buNone/>
            </a:pPr>
            <a:r>
              <a:t/>
            </a:r>
            <a:endParaRPr b="0" i="0" sz="2050" u="none" cap="none" strike="noStrike">
              <a:solidFill>
                <a:srgbClr val="BA0C2F"/>
              </a:solidFill>
              <a:latin typeface="Gill Sans"/>
              <a:ea typeface="Gill Sans"/>
              <a:cs typeface="Gill Sans"/>
              <a:sym typeface="Gill Sans"/>
            </a:endParaRPr>
          </a:p>
        </p:txBody>
      </p:sp>
      <p:cxnSp>
        <p:nvCxnSpPr>
          <p:cNvPr id="471" name="Google Shape;471;p4"/>
          <p:cNvCxnSpPr/>
          <p:nvPr/>
        </p:nvCxnSpPr>
        <p:spPr>
          <a:xfrm>
            <a:off x="885550" y="1067775"/>
            <a:ext cx="464100" cy="0"/>
          </a:xfrm>
          <a:prstGeom prst="straightConnector1">
            <a:avLst/>
          </a:prstGeom>
          <a:noFill/>
          <a:ln cap="flat" cmpd="sng" w="19050">
            <a:solidFill>
              <a:srgbClr val="FFFFFF"/>
            </a:solidFill>
            <a:prstDash val="solid"/>
            <a:round/>
            <a:headEnd len="sm" w="sm" type="none"/>
            <a:tailEnd len="sm" w="sm" type="none"/>
          </a:ln>
        </p:spPr>
      </p:cxnSp>
      <p:sp>
        <p:nvSpPr>
          <p:cNvPr id="472" name="Google Shape;472;p4"/>
          <p:cNvSpPr/>
          <p:nvPr/>
        </p:nvSpPr>
        <p:spPr>
          <a:xfrm>
            <a:off x="579300" y="12271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1</a:t>
            </a:r>
            <a:endParaRPr b="0" i="0" sz="1400" u="none" cap="none" strike="noStrike">
              <a:solidFill>
                <a:srgbClr val="BA0C2F"/>
              </a:solidFill>
              <a:latin typeface="Arial"/>
              <a:ea typeface="Arial"/>
              <a:cs typeface="Arial"/>
              <a:sym typeface="Arial"/>
            </a:endParaRPr>
          </a:p>
        </p:txBody>
      </p:sp>
      <p:sp>
        <p:nvSpPr>
          <p:cNvPr id="473" name="Google Shape;473;p4"/>
          <p:cNvSpPr/>
          <p:nvPr/>
        </p:nvSpPr>
        <p:spPr>
          <a:xfrm>
            <a:off x="579300" y="37417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2</a:t>
            </a:r>
            <a:endParaRPr b="0" i="0" sz="1400" u="none" cap="none" strike="noStrike">
              <a:solidFill>
                <a:srgbClr val="BA0C2F"/>
              </a:solidFill>
              <a:latin typeface="Arial"/>
              <a:ea typeface="Arial"/>
              <a:cs typeface="Arial"/>
              <a:sym typeface="Arial"/>
            </a:endParaRPr>
          </a:p>
        </p:txBody>
      </p:sp>
      <p:sp>
        <p:nvSpPr>
          <p:cNvPr id="474" name="Google Shape;474;p4"/>
          <p:cNvSpPr/>
          <p:nvPr/>
        </p:nvSpPr>
        <p:spPr>
          <a:xfrm>
            <a:off x="579300" y="51895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3</a:t>
            </a:r>
            <a:endParaRPr b="0" i="0" sz="1400" u="none" cap="none" strike="noStrike">
              <a:solidFill>
                <a:srgbClr val="BA0C2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
          <p:cNvSpPr/>
          <p:nvPr/>
        </p:nvSpPr>
        <p:spPr>
          <a:xfrm>
            <a:off x="5081225" y="1317225"/>
            <a:ext cx="3568200" cy="5150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
          <p:cNvSpPr txBox="1"/>
          <p:nvPr/>
        </p:nvSpPr>
        <p:spPr>
          <a:xfrm>
            <a:off x="2458175" y="5238325"/>
            <a:ext cx="2527951"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Triangulation</a:t>
            </a:r>
            <a:endParaRPr b="1" i="0" sz="1800" u="none" cap="none" strike="noStrike">
              <a:solidFill>
                <a:srgbClr val="FFFFFF"/>
              </a:solidFill>
              <a:highlight>
                <a:srgbClr val="BA0C2F"/>
              </a:highlight>
              <a:latin typeface="Gill Sans"/>
              <a:ea typeface="Gill Sans"/>
              <a:cs typeface="Gill Sans"/>
              <a:sym typeface="Gill Sans"/>
            </a:endParaRPr>
          </a:p>
        </p:txBody>
      </p:sp>
      <p:pic>
        <p:nvPicPr>
          <p:cNvPr id="481" name="Google Shape;481;p5"/>
          <p:cNvPicPr preferRelativeResize="0"/>
          <p:nvPr/>
        </p:nvPicPr>
        <p:blipFill rotWithShape="1">
          <a:blip r:embed="rId3">
            <a:alphaModFix/>
          </a:blip>
          <a:srcRect b="0" l="0" r="0" t="0"/>
          <a:stretch/>
        </p:blipFill>
        <p:spPr>
          <a:xfrm>
            <a:off x="958550" y="3218700"/>
            <a:ext cx="1343705" cy="1347174"/>
          </a:xfrm>
          <a:prstGeom prst="rect">
            <a:avLst/>
          </a:prstGeom>
          <a:noFill/>
          <a:ln>
            <a:noFill/>
          </a:ln>
        </p:spPr>
      </p:pic>
      <p:pic>
        <p:nvPicPr>
          <p:cNvPr id="482" name="Google Shape;482;p5"/>
          <p:cNvPicPr preferRelativeResize="0"/>
          <p:nvPr/>
        </p:nvPicPr>
        <p:blipFill rotWithShape="1">
          <a:blip r:embed="rId4">
            <a:alphaModFix/>
          </a:blip>
          <a:srcRect b="0" l="0" r="0" t="0"/>
          <a:stretch/>
        </p:blipFill>
        <p:spPr>
          <a:xfrm rot="4609496">
            <a:off x="887649" y="1315680"/>
            <a:ext cx="1398352" cy="1742543"/>
          </a:xfrm>
          <a:prstGeom prst="rect">
            <a:avLst/>
          </a:prstGeom>
          <a:noFill/>
          <a:ln>
            <a:noFill/>
          </a:ln>
        </p:spPr>
      </p:pic>
      <p:pic>
        <p:nvPicPr>
          <p:cNvPr id="483" name="Google Shape;483;p5"/>
          <p:cNvPicPr preferRelativeResize="0"/>
          <p:nvPr/>
        </p:nvPicPr>
        <p:blipFill rotWithShape="1">
          <a:blip r:embed="rId5">
            <a:alphaModFix/>
          </a:blip>
          <a:srcRect b="0" l="0" r="0" t="0"/>
          <a:stretch/>
        </p:blipFill>
        <p:spPr>
          <a:xfrm>
            <a:off x="892450" y="4774499"/>
            <a:ext cx="1457100" cy="1457100"/>
          </a:xfrm>
          <a:prstGeom prst="rect">
            <a:avLst/>
          </a:prstGeom>
          <a:noFill/>
          <a:ln>
            <a:noFill/>
          </a:ln>
        </p:spPr>
      </p:pic>
      <p:sp>
        <p:nvSpPr>
          <p:cNvPr id="484" name="Google Shape;484;p5"/>
          <p:cNvSpPr txBox="1"/>
          <p:nvPr/>
        </p:nvSpPr>
        <p:spPr>
          <a:xfrm>
            <a:off x="5266050" y="1554750"/>
            <a:ext cx="34596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Participants</a:t>
            </a:r>
            <a:endParaRPr b="1"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Implementing partner (ICMA)</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Government agencies at the city level</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National government agencies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Local chief executives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LGU department heads and personnel</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Group representatives (private sector, business and farmers)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WASH service providers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Academe</a:t>
            </a:r>
            <a:endParaRPr b="0" i="0" sz="2000" u="none" cap="none" strike="noStrike">
              <a:solidFill>
                <a:srgbClr val="000000"/>
              </a:solidFill>
              <a:latin typeface="Gill Sans"/>
              <a:ea typeface="Gill Sans"/>
              <a:cs typeface="Gill Sans"/>
              <a:sym typeface="Gill Sans"/>
            </a:endParaRPr>
          </a:p>
        </p:txBody>
      </p:sp>
      <p:sp>
        <p:nvSpPr>
          <p:cNvPr id="485" name="Google Shape;485;p5"/>
          <p:cNvSpPr txBox="1"/>
          <p:nvPr/>
        </p:nvSpPr>
        <p:spPr>
          <a:xfrm>
            <a:off x="2487081" y="1859700"/>
            <a:ext cx="4148470" cy="56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Qualitative</a:t>
            </a:r>
            <a:r>
              <a:rPr b="1" i="0" lang="en-US" sz="2400" u="none" cap="none" strike="noStrike">
                <a:solidFill>
                  <a:srgbClr val="8B0923"/>
                </a:solidFill>
                <a:highlight>
                  <a:srgbClr val="FFFFFF"/>
                </a:highlight>
                <a:latin typeface="Gill Sans"/>
                <a:ea typeface="Gill Sans"/>
                <a:cs typeface="Gill Sans"/>
                <a:sym typeface="Gill Sans"/>
              </a:rPr>
              <a:t> </a:t>
            </a:r>
            <a:endParaRPr b="1" i="0" sz="2400" u="none" cap="none" strike="noStrike">
              <a:solidFill>
                <a:srgbClr val="8B0923"/>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C6463"/>
              </a:solidFill>
              <a:latin typeface="Gill Sans"/>
              <a:ea typeface="Gill Sans"/>
              <a:cs typeface="Gill Sans"/>
              <a:sym typeface="Gill Sans"/>
            </a:endParaRPr>
          </a:p>
        </p:txBody>
      </p:sp>
      <p:sp>
        <p:nvSpPr>
          <p:cNvPr id="486" name="Google Shape;486;p5"/>
          <p:cNvSpPr txBox="1"/>
          <p:nvPr/>
        </p:nvSpPr>
        <p:spPr>
          <a:xfrm>
            <a:off x="2487080" y="3599200"/>
            <a:ext cx="2670345" cy="5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Quantitative</a:t>
            </a:r>
            <a:endParaRPr b="1" i="0" sz="2600" u="none" cap="none" strike="noStrike">
              <a:solidFill>
                <a:srgbClr val="FFFFFF"/>
              </a:solidFill>
              <a:highlight>
                <a:srgbClr val="BA0C2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C6463"/>
              </a:solidFill>
              <a:latin typeface="Gill Sans"/>
              <a:ea typeface="Gill Sans"/>
              <a:cs typeface="Gill Sans"/>
              <a:sym typeface="Gill Sans"/>
            </a:endParaRPr>
          </a:p>
        </p:txBody>
      </p:sp>
      <p:sp>
        <p:nvSpPr>
          <p:cNvPr id="487" name="Google Shape;487;p5"/>
          <p:cNvSpPr txBox="1"/>
          <p:nvPr/>
        </p:nvSpPr>
        <p:spPr>
          <a:xfrm>
            <a:off x="731520" y="548640"/>
            <a:ext cx="6508800" cy="507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651D32"/>
                </a:solidFill>
                <a:latin typeface="Gill Sans"/>
                <a:ea typeface="Gill Sans"/>
                <a:cs typeface="Gill Sans"/>
                <a:sym typeface="Gill Sans"/>
              </a:rPr>
              <a:t>METHODOLOGY </a:t>
            </a:r>
            <a:r>
              <a:rPr b="1" i="0" lang="en-US" sz="2700" u="none" cap="none" strike="noStrike">
                <a:solidFill>
                  <a:srgbClr val="BA0C2F"/>
                </a:solidFill>
                <a:latin typeface="Gill Sans"/>
                <a:ea typeface="Gill Sans"/>
                <a:cs typeface="Gill Sans"/>
                <a:sym typeface="Gill Sans"/>
              </a:rPr>
              <a:t>MIXED METHODS</a:t>
            </a:r>
            <a:endParaRPr b="1" i="0" sz="2300" u="none" cap="none" strike="noStrike">
              <a:solidFill>
                <a:srgbClr val="BA0C2F"/>
              </a:solidFill>
              <a:latin typeface="Gill Sans"/>
              <a:ea typeface="Gill Sans"/>
              <a:cs typeface="Gill Sans"/>
              <a:sym typeface="Gill Sans"/>
            </a:endParaRPr>
          </a:p>
        </p:txBody>
      </p:sp>
      <p:cxnSp>
        <p:nvCxnSpPr>
          <p:cNvPr id="488" name="Google Shape;488;p5"/>
          <p:cNvCxnSpPr/>
          <p:nvPr/>
        </p:nvCxnSpPr>
        <p:spPr>
          <a:xfrm>
            <a:off x="816250" y="1155200"/>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
          <p:cNvSpPr txBox="1"/>
          <p:nvPr>
            <p:ph idx="1" type="body"/>
          </p:nvPr>
        </p:nvSpPr>
        <p:spPr>
          <a:xfrm>
            <a:off x="513413" y="4339273"/>
            <a:ext cx="2628600" cy="1152300"/>
          </a:xfrm>
          <a:prstGeom prst="rect">
            <a:avLst/>
          </a:prstGeom>
          <a:noFill/>
          <a:ln>
            <a:noFill/>
          </a:ln>
        </p:spPr>
        <p:txBody>
          <a:bodyPr anchorCtr="0" anchor="t" bIns="45700" lIns="91425" spcFirstLastPara="1" rIns="91425" wrap="square" tIns="45700">
            <a:normAutofit fontScale="92500" lnSpcReduction="10000"/>
          </a:bodyPr>
          <a:lstStyle/>
          <a:p>
            <a:pPr indent="0" lvl="0" marL="127000" rtl="0" algn="ctr">
              <a:lnSpc>
                <a:spcPct val="100000"/>
              </a:lnSpc>
              <a:spcBef>
                <a:spcPts val="0"/>
              </a:spcBef>
              <a:spcAft>
                <a:spcPts val="0"/>
              </a:spcAft>
              <a:buSzPct val="86485"/>
              <a:buNone/>
            </a:pPr>
            <a:r>
              <a:rPr b="1" lang="en-US" sz="2000">
                <a:solidFill>
                  <a:srgbClr val="434343"/>
                </a:solidFill>
              </a:rPr>
              <a:t>Highly relevant </a:t>
            </a:r>
            <a:endParaRPr b="1" sz="2000">
              <a:solidFill>
                <a:srgbClr val="434343"/>
              </a:solidFill>
            </a:endParaRPr>
          </a:p>
          <a:p>
            <a:pPr indent="0" lvl="0" marL="127000" rtl="0" algn="ctr">
              <a:lnSpc>
                <a:spcPct val="100000"/>
              </a:lnSpc>
              <a:spcBef>
                <a:spcPts val="0"/>
              </a:spcBef>
              <a:spcAft>
                <a:spcPts val="0"/>
              </a:spcAft>
              <a:buSzPct val="86485"/>
              <a:buNone/>
            </a:pPr>
            <a:r>
              <a:rPr b="1" lang="en-US" sz="2000">
                <a:solidFill>
                  <a:srgbClr val="434343"/>
                </a:solidFill>
              </a:rPr>
              <a:t>to the needs of Philippine CDI cities</a:t>
            </a:r>
            <a:endParaRPr b="1" sz="2000">
              <a:solidFill>
                <a:srgbClr val="434343"/>
              </a:solidFill>
            </a:endParaRPr>
          </a:p>
        </p:txBody>
      </p:sp>
      <p:sp>
        <p:nvSpPr>
          <p:cNvPr id="494" name="Google Shape;494;p6"/>
          <p:cNvSpPr txBox="1"/>
          <p:nvPr>
            <p:ph idx="2" type="body"/>
          </p:nvPr>
        </p:nvSpPr>
        <p:spPr>
          <a:xfrm>
            <a:off x="5836200" y="4280275"/>
            <a:ext cx="2783400" cy="1116000"/>
          </a:xfrm>
          <a:prstGeom prst="rect">
            <a:avLst/>
          </a:prstGeom>
          <a:noFill/>
          <a:ln>
            <a:noFill/>
          </a:ln>
        </p:spPr>
        <p:txBody>
          <a:bodyPr anchorCtr="0" anchor="t" bIns="45700" lIns="91425" spcFirstLastPara="1" rIns="91425" wrap="square" tIns="45700">
            <a:normAutofit/>
          </a:bodyPr>
          <a:lstStyle/>
          <a:p>
            <a:pPr indent="0" lvl="0" marL="127000" rtl="0" algn="ctr">
              <a:lnSpc>
                <a:spcPct val="100000"/>
              </a:lnSpc>
              <a:spcBef>
                <a:spcPts val="0"/>
              </a:spcBef>
              <a:spcAft>
                <a:spcPts val="0"/>
              </a:spcAft>
              <a:buSzPts val="1600"/>
              <a:buNone/>
            </a:pPr>
            <a:r>
              <a:rPr b="1" lang="en-US" sz="2000">
                <a:solidFill>
                  <a:srgbClr val="434343"/>
                </a:solidFill>
              </a:rPr>
              <a:t>Achievements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are likely to be sustained</a:t>
            </a:r>
            <a:endParaRPr sz="2000">
              <a:solidFill>
                <a:srgbClr val="434343"/>
              </a:solidFill>
            </a:endParaRPr>
          </a:p>
        </p:txBody>
      </p:sp>
      <p:sp>
        <p:nvSpPr>
          <p:cNvPr id="495" name="Google Shape;495;p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496" name="Google Shape;496;p6"/>
          <p:cNvSpPr txBox="1"/>
          <p:nvPr>
            <p:ph idx="3" type="body"/>
          </p:nvPr>
        </p:nvSpPr>
        <p:spPr>
          <a:xfrm>
            <a:off x="2971100" y="4946075"/>
            <a:ext cx="3226500" cy="1506600"/>
          </a:xfrm>
          <a:prstGeom prst="rect">
            <a:avLst/>
          </a:prstGeom>
          <a:noFill/>
          <a:ln>
            <a:noFill/>
          </a:ln>
        </p:spPr>
        <p:txBody>
          <a:bodyPr anchorCtr="0" anchor="t" bIns="45700" lIns="91425" spcFirstLastPara="1" rIns="91425" wrap="square" tIns="45700">
            <a:noAutofit/>
          </a:bodyPr>
          <a:lstStyle/>
          <a:p>
            <a:pPr indent="0" lvl="0" marL="127000" rtl="0" algn="ctr">
              <a:lnSpc>
                <a:spcPct val="100000"/>
              </a:lnSpc>
              <a:spcBef>
                <a:spcPts val="0"/>
              </a:spcBef>
              <a:spcAft>
                <a:spcPts val="0"/>
              </a:spcAft>
              <a:buSzPts val="1600"/>
              <a:buNone/>
            </a:pPr>
            <a:r>
              <a:rPr b="1" lang="en-US" sz="2000">
                <a:solidFill>
                  <a:srgbClr val="434343"/>
                </a:solidFill>
              </a:rPr>
              <a:t>Achieved considerable success in primary </a:t>
            </a:r>
            <a:endParaRPr b="1" sz="2000">
              <a:solidFill>
                <a:srgbClr val="434343"/>
              </a:solidFill>
            </a:endParaRPr>
          </a:p>
          <a:p>
            <a:pPr indent="0" lvl="0" marL="127000" rtl="0" algn="ctr">
              <a:lnSpc>
                <a:spcPct val="100000"/>
              </a:lnSpc>
              <a:spcBef>
                <a:spcPts val="0"/>
              </a:spcBef>
              <a:spcAft>
                <a:spcPts val="0"/>
              </a:spcAft>
              <a:buSzPts val="1600"/>
              <a:buNone/>
            </a:pPr>
            <a:r>
              <a:rPr b="1" lang="en-US" sz="2000">
                <a:solidFill>
                  <a:srgbClr val="434343"/>
                </a:solidFill>
              </a:rPr>
              <a:t>areas of assistance. </a:t>
            </a:r>
            <a:endParaRPr b="1" sz="2000">
              <a:solidFill>
                <a:srgbClr val="434343"/>
              </a:solidFill>
            </a:endParaRPr>
          </a:p>
        </p:txBody>
      </p:sp>
      <p:sp>
        <p:nvSpPr>
          <p:cNvPr id="497" name="Google Shape;497;p6"/>
          <p:cNvSpPr txBox="1"/>
          <p:nvPr>
            <p:ph type="title"/>
          </p:nvPr>
        </p:nvSpPr>
        <p:spPr>
          <a:xfrm>
            <a:off x="731520" y="548640"/>
            <a:ext cx="8554200" cy="8928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800"/>
              <a:buFont typeface="Gill Sans"/>
              <a:buNone/>
            </a:pPr>
            <a:r>
              <a:rPr b="1" lang="en-US" sz="2600">
                <a:solidFill>
                  <a:srgbClr val="651D32"/>
                </a:solidFill>
              </a:rPr>
              <a:t>FINDINGS </a:t>
            </a:r>
            <a:endParaRPr b="1" sz="2600">
              <a:solidFill>
                <a:srgbClr val="651D32"/>
              </a:solidFill>
            </a:endParaRPr>
          </a:p>
          <a:p>
            <a:pPr indent="0" lvl="0" marL="0" rtl="0" algn="l">
              <a:lnSpc>
                <a:spcPct val="100000"/>
              </a:lnSpc>
              <a:spcBef>
                <a:spcPts val="0"/>
              </a:spcBef>
              <a:spcAft>
                <a:spcPts val="0"/>
              </a:spcAft>
              <a:buClr>
                <a:srgbClr val="651D32"/>
              </a:buClr>
              <a:buSzPts val="2800"/>
              <a:buFont typeface="Gill Sans"/>
              <a:buNone/>
            </a:pPr>
            <a:r>
              <a:rPr b="1" lang="en-US" sz="2600">
                <a:solidFill>
                  <a:schemeClr val="lt2"/>
                </a:solidFill>
              </a:rPr>
              <a:t>RELEVANT, EFFECTIVE, SUSTAINABLE</a:t>
            </a:r>
            <a:endParaRPr b="1" sz="2200">
              <a:solidFill>
                <a:schemeClr val="lt2"/>
              </a:solidFill>
            </a:endParaRPr>
          </a:p>
        </p:txBody>
      </p:sp>
      <p:cxnSp>
        <p:nvCxnSpPr>
          <p:cNvPr id="498" name="Google Shape;498;p6"/>
          <p:cNvCxnSpPr/>
          <p:nvPr/>
        </p:nvCxnSpPr>
        <p:spPr>
          <a:xfrm>
            <a:off x="809350" y="1531950"/>
            <a:ext cx="464100" cy="0"/>
          </a:xfrm>
          <a:prstGeom prst="straightConnector1">
            <a:avLst/>
          </a:prstGeom>
          <a:noFill/>
          <a:ln cap="flat" cmpd="sng" w="19050">
            <a:solidFill>
              <a:schemeClr val="lt1"/>
            </a:solidFill>
            <a:prstDash val="solid"/>
            <a:round/>
            <a:headEnd len="sm" w="sm" type="none"/>
            <a:tailEnd len="sm" w="sm" type="none"/>
          </a:ln>
        </p:spPr>
      </p:cxnSp>
      <p:pic>
        <p:nvPicPr>
          <p:cNvPr id="499" name="Google Shape;499;p6"/>
          <p:cNvPicPr preferRelativeResize="0"/>
          <p:nvPr/>
        </p:nvPicPr>
        <p:blipFill rotWithShape="1">
          <a:blip r:embed="rId3">
            <a:alphaModFix/>
          </a:blip>
          <a:srcRect b="0" l="0" r="0" t="0"/>
          <a:stretch/>
        </p:blipFill>
        <p:spPr>
          <a:xfrm>
            <a:off x="885550" y="1993233"/>
            <a:ext cx="2256484" cy="2258787"/>
          </a:xfrm>
          <a:prstGeom prst="rect">
            <a:avLst/>
          </a:prstGeom>
          <a:noFill/>
          <a:ln>
            <a:noFill/>
          </a:ln>
          <a:effectLst>
            <a:outerShdw blurRad="57150" rotWithShape="0" algn="bl" dir="5400000" dist="19050">
              <a:srgbClr val="000000">
                <a:alpha val="49019"/>
              </a:srgbClr>
            </a:outerShdw>
          </a:effectLst>
        </p:spPr>
      </p:pic>
      <p:pic>
        <p:nvPicPr>
          <p:cNvPr id="500" name="Google Shape;500;p6"/>
          <p:cNvPicPr preferRelativeResize="0"/>
          <p:nvPr/>
        </p:nvPicPr>
        <p:blipFill rotWithShape="1">
          <a:blip r:embed="rId4">
            <a:alphaModFix/>
          </a:blip>
          <a:srcRect b="0" l="0" r="0" t="0"/>
          <a:stretch/>
        </p:blipFill>
        <p:spPr>
          <a:xfrm>
            <a:off x="3536403" y="2656378"/>
            <a:ext cx="2223593" cy="2223593"/>
          </a:xfrm>
          <a:prstGeom prst="rect">
            <a:avLst/>
          </a:prstGeom>
          <a:noFill/>
          <a:ln>
            <a:noFill/>
          </a:ln>
          <a:effectLst>
            <a:outerShdw blurRad="57150" rotWithShape="0" algn="bl" dir="5400000" dist="19050">
              <a:srgbClr val="000000">
                <a:alpha val="49019"/>
              </a:srgbClr>
            </a:outerShdw>
          </a:effectLst>
        </p:spPr>
      </p:pic>
      <p:pic>
        <p:nvPicPr>
          <p:cNvPr id="501" name="Google Shape;501;p6"/>
          <p:cNvPicPr preferRelativeResize="0"/>
          <p:nvPr/>
        </p:nvPicPr>
        <p:blipFill rotWithShape="1">
          <a:blip r:embed="rId5">
            <a:alphaModFix/>
          </a:blip>
          <a:srcRect b="0" l="0" r="0" t="0"/>
          <a:stretch/>
        </p:blipFill>
        <p:spPr>
          <a:xfrm>
            <a:off x="6078173" y="1900316"/>
            <a:ext cx="2289878" cy="2292214"/>
          </a:xfrm>
          <a:prstGeom prst="rect">
            <a:avLst/>
          </a:prstGeom>
          <a:noFill/>
          <a:ln>
            <a:noFill/>
          </a:ln>
          <a:effectLst>
            <a:outerShdw blurRad="57150" rotWithShape="0" algn="bl" dir="5400000" dist="19050">
              <a:schemeClr val="dk1">
                <a:alpha val="49019"/>
              </a:scheme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
          <p:cNvSpPr txBox="1"/>
          <p:nvPr>
            <p:ph type="title"/>
          </p:nvPr>
        </p:nvSpPr>
        <p:spPr>
          <a:xfrm>
            <a:off x="731520" y="548640"/>
            <a:ext cx="7772400" cy="7974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800"/>
              <a:buFont typeface="Gill Sans"/>
              <a:buNone/>
            </a:pPr>
            <a:r>
              <a:rPr b="1" lang="en-US" sz="2600">
                <a:solidFill>
                  <a:srgbClr val="651D32"/>
                </a:solidFill>
              </a:rPr>
              <a:t>FINDINGS </a:t>
            </a:r>
            <a:r>
              <a:rPr b="1" lang="en-US" sz="2600">
                <a:solidFill>
                  <a:schemeClr val="lt2"/>
                </a:solidFill>
              </a:rPr>
              <a:t>ON RELEVANCE</a:t>
            </a:r>
            <a:endParaRPr b="1" sz="2600">
              <a:solidFill>
                <a:schemeClr val="lt2"/>
              </a:solidFill>
            </a:endParaRPr>
          </a:p>
          <a:p>
            <a:pPr indent="0" lvl="0" marL="0" rtl="0" algn="l">
              <a:lnSpc>
                <a:spcPct val="90000"/>
              </a:lnSpc>
              <a:spcBef>
                <a:spcPts val="0"/>
              </a:spcBef>
              <a:spcAft>
                <a:spcPts val="0"/>
              </a:spcAft>
              <a:buClr>
                <a:srgbClr val="651D32"/>
              </a:buClr>
              <a:buSzPts val="2800"/>
              <a:buFont typeface="Gill Sans"/>
              <a:buNone/>
            </a:pPr>
            <a:r>
              <a:rPr i="1" lang="en-US" sz="2200">
                <a:solidFill>
                  <a:schemeClr val="dk1"/>
                </a:solidFill>
              </a:rPr>
              <a:t>Highy relevant to the needs of Philippine CDI cities</a:t>
            </a:r>
            <a:endParaRPr b="1" i="1" sz="2600">
              <a:solidFill>
                <a:schemeClr val="lt2"/>
              </a:solidFill>
            </a:endParaRPr>
          </a:p>
        </p:txBody>
      </p:sp>
      <p:cxnSp>
        <p:nvCxnSpPr>
          <p:cNvPr id="507" name="Google Shape;507;p7"/>
          <p:cNvCxnSpPr/>
          <p:nvPr/>
        </p:nvCxnSpPr>
        <p:spPr>
          <a:xfrm>
            <a:off x="809350" y="1419375"/>
            <a:ext cx="464100" cy="0"/>
          </a:xfrm>
          <a:prstGeom prst="straightConnector1">
            <a:avLst/>
          </a:prstGeom>
          <a:noFill/>
          <a:ln cap="flat" cmpd="sng" w="19050">
            <a:solidFill>
              <a:schemeClr val="lt1"/>
            </a:solidFill>
            <a:prstDash val="solid"/>
            <a:round/>
            <a:headEnd len="sm" w="sm" type="none"/>
            <a:tailEnd len="sm" w="sm" type="none"/>
          </a:ln>
        </p:spPr>
      </p:cxnSp>
      <p:sp>
        <p:nvSpPr>
          <p:cNvPr id="508" name="Google Shape;508;p7"/>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509" name="Google Shape;509;p7"/>
          <p:cNvSpPr txBox="1"/>
          <p:nvPr>
            <p:ph idx="1" type="body"/>
          </p:nvPr>
        </p:nvSpPr>
        <p:spPr>
          <a:xfrm>
            <a:off x="2420025" y="1827600"/>
            <a:ext cx="3467700" cy="4901700"/>
          </a:xfrm>
          <a:prstGeom prst="rect">
            <a:avLst/>
          </a:prstGeom>
          <a:noFill/>
          <a:ln>
            <a:noFill/>
          </a:ln>
        </p:spPr>
        <p:txBody>
          <a:bodyPr anchorCtr="0" anchor="t" bIns="45700" lIns="91425" spcFirstLastPara="1" rIns="91425" wrap="square" tIns="45700">
            <a:normAutofit fontScale="25000" lnSpcReduction="20000"/>
          </a:bodyPr>
          <a:lstStyle/>
          <a:p>
            <a:pPr indent="0" lvl="0" marL="127000" rtl="0" algn="l">
              <a:lnSpc>
                <a:spcPct val="100000"/>
              </a:lnSpc>
              <a:spcBef>
                <a:spcPts val="0"/>
              </a:spcBef>
              <a:spcAft>
                <a:spcPts val="0"/>
              </a:spcAft>
              <a:buSzPts val="303"/>
              <a:buNone/>
            </a:pPr>
            <a:r>
              <a:rPr b="1" i="0" lang="en-US" sz="7200" u="none" strike="noStrike">
                <a:solidFill>
                  <a:srgbClr val="000000"/>
                </a:solidFill>
              </a:rPr>
              <a:t>National Policies and Strategies</a:t>
            </a:r>
            <a:endParaRPr b="1" sz="7200">
              <a:solidFill>
                <a:srgbClr val="000000"/>
              </a:solidFill>
            </a:endParaRPr>
          </a:p>
          <a:p>
            <a:pPr indent="0" lvl="0" marL="127000" rtl="0" algn="l">
              <a:lnSpc>
                <a:spcPct val="100000"/>
              </a:lnSpc>
              <a:spcBef>
                <a:spcPts val="0"/>
              </a:spcBef>
              <a:spcAft>
                <a:spcPts val="0"/>
              </a:spcAft>
              <a:buSzPts val="303"/>
              <a:buNone/>
            </a:pPr>
            <a:r>
              <a:t/>
            </a:r>
            <a:endParaRPr b="1" i="0" sz="6180" u="none" strike="noStrike">
              <a:solidFill>
                <a:srgbClr val="000000"/>
              </a:solidFill>
            </a:endParaRPr>
          </a:p>
          <a:p>
            <a:pPr indent="-326719" lvl="0" marL="457200" rtl="0" algn="l">
              <a:lnSpc>
                <a:spcPct val="115000"/>
              </a:lnSpc>
              <a:spcBef>
                <a:spcPts val="0"/>
              </a:spcBef>
              <a:spcAft>
                <a:spcPts val="0"/>
              </a:spcAft>
              <a:buClr>
                <a:srgbClr val="000000"/>
              </a:buClr>
              <a:buSzPct val="100000"/>
              <a:buChar char="●"/>
            </a:pPr>
            <a:r>
              <a:rPr b="0" i="0" lang="en-US" sz="6400" u="none" strike="noStrike">
                <a:solidFill>
                  <a:srgbClr val="000000"/>
                </a:solidFill>
              </a:rPr>
              <a:t>Philippine Development Plan 2017-2022</a:t>
            </a:r>
            <a:endParaRPr sz="6400"/>
          </a:p>
          <a:p>
            <a:pPr indent="-326719" lvl="0" marL="457200" rtl="0" algn="l">
              <a:lnSpc>
                <a:spcPct val="115000"/>
              </a:lnSpc>
              <a:spcBef>
                <a:spcPts val="0"/>
              </a:spcBef>
              <a:spcAft>
                <a:spcPts val="0"/>
              </a:spcAft>
              <a:buClr>
                <a:srgbClr val="000000"/>
              </a:buClr>
              <a:buSzPct val="100000"/>
              <a:buChar char="●"/>
            </a:pPr>
            <a:r>
              <a:rPr lang="en-US" sz="6400">
                <a:solidFill>
                  <a:srgbClr val="000000"/>
                </a:solidFill>
              </a:rPr>
              <a:t>Philippine Water Supply and Sanitation Master Plan</a:t>
            </a:r>
            <a:endParaRPr b="0" i="0" sz="6400" u="none" strike="noStrike">
              <a:solidFill>
                <a:srgbClr val="000000"/>
              </a:solidFill>
            </a:endParaRPr>
          </a:p>
          <a:p>
            <a:pPr indent="-326719" lvl="0" marL="457200" rtl="0" algn="l">
              <a:lnSpc>
                <a:spcPct val="115000"/>
              </a:lnSpc>
              <a:spcBef>
                <a:spcPts val="0"/>
              </a:spcBef>
              <a:spcAft>
                <a:spcPts val="0"/>
              </a:spcAft>
              <a:buClr>
                <a:srgbClr val="000000"/>
              </a:buClr>
              <a:buSzPct val="100000"/>
              <a:buChar char="●"/>
            </a:pPr>
            <a:r>
              <a:rPr lang="en-US" sz="6400">
                <a:solidFill>
                  <a:srgbClr val="000000"/>
                </a:solidFill>
              </a:rPr>
              <a:t>National Urban Development and Housing Framework</a:t>
            </a:r>
            <a:endParaRPr sz="6400"/>
          </a:p>
          <a:p>
            <a:pPr indent="-326719" lvl="0" marL="457200" rtl="0" algn="l">
              <a:lnSpc>
                <a:spcPct val="115000"/>
              </a:lnSpc>
              <a:spcBef>
                <a:spcPts val="0"/>
              </a:spcBef>
              <a:spcAft>
                <a:spcPts val="0"/>
              </a:spcAft>
              <a:buClr>
                <a:srgbClr val="000000"/>
              </a:buClr>
              <a:buSzPct val="100000"/>
              <a:buChar char="●"/>
            </a:pPr>
            <a:r>
              <a:rPr lang="en-US" sz="6400">
                <a:solidFill>
                  <a:srgbClr val="000000"/>
                </a:solidFill>
              </a:rPr>
              <a:t>National Spatial Strategy</a:t>
            </a:r>
            <a:endParaRPr sz="6400"/>
          </a:p>
          <a:p>
            <a:pPr indent="-326719" lvl="0" marL="457200" rtl="0" algn="l">
              <a:lnSpc>
                <a:spcPct val="115000"/>
              </a:lnSpc>
              <a:spcBef>
                <a:spcPts val="0"/>
              </a:spcBef>
              <a:spcAft>
                <a:spcPts val="0"/>
              </a:spcAft>
              <a:buClr>
                <a:srgbClr val="000000"/>
              </a:buClr>
              <a:buSzPct val="100000"/>
              <a:buChar char="●"/>
            </a:pPr>
            <a:r>
              <a:rPr lang="en-US" sz="6400">
                <a:solidFill>
                  <a:srgbClr val="000000"/>
                </a:solidFill>
              </a:rPr>
              <a:t>RA 11032 or the Ease of Doing Business and Efficient Government Service Delivery Act of 2018 </a:t>
            </a:r>
            <a:endParaRPr sz="6400"/>
          </a:p>
          <a:p>
            <a:pPr indent="-326719" lvl="0" marL="457200" rtl="0" algn="l">
              <a:lnSpc>
                <a:spcPct val="115000"/>
              </a:lnSpc>
              <a:spcBef>
                <a:spcPts val="0"/>
              </a:spcBef>
              <a:spcAft>
                <a:spcPts val="0"/>
              </a:spcAft>
              <a:buClr>
                <a:schemeClr val="dk1"/>
              </a:buClr>
              <a:buSzPct val="100000"/>
              <a:buChar char="●"/>
            </a:pPr>
            <a:r>
              <a:rPr lang="en-US" sz="6400">
                <a:solidFill>
                  <a:schemeClr val="dk1"/>
                </a:solidFill>
              </a:rPr>
              <a:t>RA 9484 or the Anti-Red Tape Act of 2007</a:t>
            </a:r>
            <a:endParaRPr sz="6400">
              <a:solidFill>
                <a:schemeClr val="dk1"/>
              </a:solidFill>
            </a:endParaRPr>
          </a:p>
          <a:p>
            <a:pPr indent="-326719" lvl="0" marL="457200" rtl="0" algn="l">
              <a:lnSpc>
                <a:spcPct val="115000"/>
              </a:lnSpc>
              <a:spcBef>
                <a:spcPts val="0"/>
              </a:spcBef>
              <a:spcAft>
                <a:spcPts val="0"/>
              </a:spcAft>
              <a:buClr>
                <a:srgbClr val="000000"/>
              </a:buClr>
              <a:buSzPct val="100000"/>
              <a:buChar char="●"/>
            </a:pPr>
            <a:r>
              <a:rPr lang="en-US" sz="6400">
                <a:solidFill>
                  <a:srgbClr val="000000"/>
                </a:solidFill>
              </a:rPr>
              <a:t>Government policy in the provision of services during the pandemic</a:t>
            </a:r>
            <a:endParaRPr sz="6400"/>
          </a:p>
          <a:p>
            <a:pPr indent="-228600" lvl="0" marL="457200" rtl="0" algn="l">
              <a:lnSpc>
                <a:spcPct val="150000"/>
              </a:lnSpc>
              <a:spcBef>
                <a:spcPts val="1000"/>
              </a:spcBef>
              <a:spcAft>
                <a:spcPts val="0"/>
              </a:spcAft>
              <a:buSzPts val="303"/>
              <a:buNone/>
            </a:pPr>
            <a:r>
              <a:t/>
            </a:r>
            <a:endParaRPr sz="6180">
              <a:solidFill>
                <a:srgbClr val="000000"/>
              </a:solidFill>
            </a:endParaRPr>
          </a:p>
          <a:p>
            <a:pPr indent="-228600" lvl="0" marL="457200" rtl="0" algn="l">
              <a:lnSpc>
                <a:spcPct val="100000"/>
              </a:lnSpc>
              <a:spcBef>
                <a:spcPts val="0"/>
              </a:spcBef>
              <a:spcAft>
                <a:spcPts val="0"/>
              </a:spcAft>
              <a:buSzPct val="86485"/>
              <a:buNone/>
            </a:pPr>
            <a:r>
              <a:t/>
            </a:r>
            <a:endParaRPr sz="1400">
              <a:solidFill>
                <a:srgbClr val="000000"/>
              </a:solidFill>
            </a:endParaRPr>
          </a:p>
          <a:p>
            <a:pPr indent="-228600" lvl="0" marL="457200" rtl="0" algn="l">
              <a:lnSpc>
                <a:spcPct val="100000"/>
              </a:lnSpc>
              <a:spcBef>
                <a:spcPts val="0"/>
              </a:spcBef>
              <a:spcAft>
                <a:spcPts val="0"/>
              </a:spcAft>
              <a:buClr>
                <a:srgbClr val="6C6463"/>
              </a:buClr>
              <a:buSzPct val="86485"/>
              <a:buNone/>
            </a:pPr>
            <a:r>
              <a:t/>
            </a:r>
            <a:endParaRPr sz="1400">
              <a:solidFill>
                <a:srgbClr val="000000"/>
              </a:solidFill>
            </a:endParaRPr>
          </a:p>
          <a:p>
            <a:pPr indent="-228600" lvl="0" marL="457200" rtl="0" algn="l">
              <a:lnSpc>
                <a:spcPct val="100000"/>
              </a:lnSpc>
              <a:spcBef>
                <a:spcPts val="0"/>
              </a:spcBef>
              <a:spcAft>
                <a:spcPts val="0"/>
              </a:spcAft>
              <a:buClr>
                <a:srgbClr val="6C6463"/>
              </a:buClr>
              <a:buSzPct val="96095"/>
              <a:buNone/>
            </a:pPr>
            <a:r>
              <a:t/>
            </a:r>
            <a:endParaRPr sz="1400"/>
          </a:p>
        </p:txBody>
      </p:sp>
      <p:sp>
        <p:nvSpPr>
          <p:cNvPr id="510" name="Google Shape;510;p7"/>
          <p:cNvSpPr txBox="1"/>
          <p:nvPr>
            <p:ph idx="1" type="body"/>
          </p:nvPr>
        </p:nvSpPr>
        <p:spPr>
          <a:xfrm>
            <a:off x="5757225" y="1827600"/>
            <a:ext cx="3167400" cy="4233300"/>
          </a:xfrm>
          <a:prstGeom prst="rect">
            <a:avLst/>
          </a:prstGeom>
          <a:noFill/>
          <a:ln>
            <a:noFill/>
          </a:ln>
        </p:spPr>
        <p:txBody>
          <a:bodyPr anchorCtr="0" anchor="t" bIns="45700" lIns="91425" spcFirstLastPara="1" rIns="91425" wrap="square" tIns="45700">
            <a:normAutofit fontScale="40000" lnSpcReduction="20000"/>
          </a:bodyPr>
          <a:lstStyle/>
          <a:p>
            <a:pPr indent="0" lvl="0" marL="127000" rtl="0" algn="l">
              <a:lnSpc>
                <a:spcPct val="150000"/>
              </a:lnSpc>
              <a:spcBef>
                <a:spcPts val="0"/>
              </a:spcBef>
              <a:spcAft>
                <a:spcPts val="0"/>
              </a:spcAft>
              <a:buSzPct val="45878"/>
              <a:buNone/>
            </a:pPr>
            <a:r>
              <a:rPr b="1" lang="en-US" sz="4500">
                <a:solidFill>
                  <a:srgbClr val="000000"/>
                </a:solidFill>
                <a:latin typeface="Gill Sans"/>
                <a:ea typeface="Gill Sans"/>
                <a:cs typeface="Gill Sans"/>
                <a:sym typeface="Gill Sans"/>
              </a:rPr>
              <a:t>USAID Strategies</a:t>
            </a:r>
            <a:endParaRPr/>
          </a:p>
          <a:p>
            <a:pPr indent="0" lvl="0" marL="127000" rtl="0" algn="l">
              <a:lnSpc>
                <a:spcPct val="150000"/>
              </a:lnSpc>
              <a:spcBef>
                <a:spcPts val="0"/>
              </a:spcBef>
              <a:spcAft>
                <a:spcPts val="0"/>
              </a:spcAft>
              <a:buSzPct val="45878"/>
              <a:buNone/>
            </a:pPr>
            <a:r>
              <a:t/>
            </a:r>
            <a:endParaRPr sz="4500"/>
          </a:p>
          <a:p>
            <a:pPr indent="-326390" lvl="0" marL="457200" rtl="0" algn="l">
              <a:lnSpc>
                <a:spcPct val="100000"/>
              </a:lnSpc>
              <a:spcBef>
                <a:spcPts val="0"/>
              </a:spcBef>
              <a:spcAft>
                <a:spcPts val="0"/>
              </a:spcAft>
              <a:buSzPct val="100000"/>
              <a:buChar char="●"/>
            </a:pPr>
            <a:r>
              <a:rPr lang="en-US" sz="4000">
                <a:solidFill>
                  <a:srgbClr val="000000"/>
                </a:solidFill>
                <a:latin typeface="Gill Sans"/>
                <a:ea typeface="Gill Sans"/>
                <a:cs typeface="Gill Sans"/>
                <a:sym typeface="Gill Sans"/>
              </a:rPr>
              <a:t>Policy on Sustainable Service Delivery in an Increasingly Urbanized World</a:t>
            </a:r>
            <a:endParaRPr sz="4000"/>
          </a:p>
          <a:p>
            <a:pPr indent="-326390" lvl="0" marL="457200" rtl="0" algn="l">
              <a:lnSpc>
                <a:spcPct val="100000"/>
              </a:lnSpc>
              <a:spcBef>
                <a:spcPts val="1000"/>
              </a:spcBef>
              <a:spcAft>
                <a:spcPts val="0"/>
              </a:spcAft>
              <a:buSzPct val="100000"/>
              <a:buChar char="●"/>
            </a:pPr>
            <a:r>
              <a:rPr lang="en-US" sz="4000">
                <a:solidFill>
                  <a:srgbClr val="000000"/>
                </a:solidFill>
                <a:latin typeface="Gill Sans"/>
                <a:ea typeface="Gill Sans"/>
                <a:cs typeface="Gill Sans"/>
                <a:sym typeface="Gill Sans"/>
              </a:rPr>
              <a:t>Policy on Water and Development</a:t>
            </a:r>
            <a:endParaRPr sz="4000"/>
          </a:p>
          <a:p>
            <a:pPr indent="-326390" lvl="0" marL="457200" rtl="0" algn="l">
              <a:lnSpc>
                <a:spcPct val="100000"/>
              </a:lnSpc>
              <a:spcBef>
                <a:spcPts val="1000"/>
              </a:spcBef>
              <a:spcAft>
                <a:spcPts val="0"/>
              </a:spcAft>
              <a:buSzPct val="100000"/>
              <a:buChar char="●"/>
            </a:pPr>
            <a:r>
              <a:rPr lang="en-US" sz="4000">
                <a:solidFill>
                  <a:srgbClr val="000000"/>
                </a:solidFill>
                <a:latin typeface="Gill Sans"/>
                <a:ea typeface="Gill Sans"/>
                <a:cs typeface="Gill Sans"/>
                <a:sym typeface="Gill Sans"/>
              </a:rPr>
              <a:t>Policy on Social Capital on Resilience</a:t>
            </a:r>
            <a:endParaRPr sz="4000"/>
          </a:p>
          <a:p>
            <a:pPr indent="-326390" lvl="0" marL="457200" rtl="0" algn="l">
              <a:lnSpc>
                <a:spcPct val="100000"/>
              </a:lnSpc>
              <a:spcBef>
                <a:spcPts val="1000"/>
              </a:spcBef>
              <a:spcAft>
                <a:spcPts val="0"/>
              </a:spcAft>
              <a:buSzPct val="100000"/>
              <a:buChar char="●"/>
            </a:pPr>
            <a:r>
              <a:rPr lang="en-US" sz="4000">
                <a:solidFill>
                  <a:srgbClr val="000000"/>
                </a:solidFill>
                <a:latin typeface="Gill Sans"/>
                <a:ea typeface="Gill Sans"/>
                <a:cs typeface="Gill Sans"/>
                <a:sym typeface="Gill Sans"/>
              </a:rPr>
              <a:t>Cities Development Initiative – Partnership for Growth</a:t>
            </a:r>
            <a:endParaRPr sz="4000"/>
          </a:p>
          <a:p>
            <a:pPr indent="-326390" lvl="0" marL="457200" rtl="0" algn="l">
              <a:lnSpc>
                <a:spcPct val="100000"/>
              </a:lnSpc>
              <a:spcBef>
                <a:spcPts val="1000"/>
              </a:spcBef>
              <a:spcAft>
                <a:spcPts val="0"/>
              </a:spcAft>
              <a:buSzPct val="100000"/>
              <a:buChar char="●"/>
            </a:pPr>
            <a:r>
              <a:rPr lang="en-US" sz="4000">
                <a:solidFill>
                  <a:srgbClr val="000000"/>
                </a:solidFill>
                <a:latin typeface="Gill Sans"/>
                <a:ea typeface="Gill Sans"/>
                <a:cs typeface="Gill Sans"/>
                <a:sym typeface="Gill Sans"/>
              </a:rPr>
              <a:t>Policy on urban development and competitiveness </a:t>
            </a:r>
            <a:endParaRPr sz="4000"/>
          </a:p>
          <a:p>
            <a:pPr indent="-326390" lvl="0" marL="457200" rtl="0" algn="l">
              <a:lnSpc>
                <a:spcPct val="100000"/>
              </a:lnSpc>
              <a:spcBef>
                <a:spcPts val="1000"/>
              </a:spcBef>
              <a:spcAft>
                <a:spcPts val="0"/>
              </a:spcAft>
              <a:buSzPct val="100000"/>
              <a:buChar char="●"/>
            </a:pPr>
            <a:r>
              <a:rPr lang="en-US" sz="4000">
                <a:solidFill>
                  <a:srgbClr val="000000"/>
                </a:solidFill>
                <a:latin typeface="Gill Sans"/>
                <a:ea typeface="Gill Sans"/>
                <a:cs typeface="Gill Sans"/>
                <a:sym typeface="Gill Sans"/>
              </a:rPr>
              <a:t>Women’s Global Development and Prosperity Initiative</a:t>
            </a:r>
            <a:endParaRPr sz="4000"/>
          </a:p>
          <a:p>
            <a:pPr indent="-228600" lvl="0" marL="457200" rtl="0" algn="l">
              <a:lnSpc>
                <a:spcPct val="150000"/>
              </a:lnSpc>
              <a:spcBef>
                <a:spcPts val="1000"/>
              </a:spcBef>
              <a:spcAft>
                <a:spcPts val="0"/>
              </a:spcAft>
              <a:buSzPct val="103226"/>
              <a:buNone/>
            </a:pPr>
            <a:r>
              <a:t/>
            </a:r>
            <a:endParaRPr sz="4000">
              <a:solidFill>
                <a:srgbClr val="000000"/>
              </a:solidFill>
              <a:latin typeface="Gill Sans"/>
              <a:ea typeface="Gill Sans"/>
              <a:cs typeface="Gill Sans"/>
              <a:sym typeface="Gill Sans"/>
            </a:endParaRPr>
          </a:p>
          <a:p>
            <a:pPr indent="-228600" lvl="0" marL="457200" rtl="0" algn="l">
              <a:lnSpc>
                <a:spcPct val="100000"/>
              </a:lnSpc>
              <a:spcBef>
                <a:spcPts val="0"/>
              </a:spcBef>
              <a:spcAft>
                <a:spcPts val="0"/>
              </a:spcAft>
              <a:buSzPct val="103226"/>
              <a:buNone/>
            </a:pPr>
            <a:r>
              <a:t/>
            </a:r>
            <a:endParaRPr sz="4000">
              <a:solidFill>
                <a:srgbClr val="000000"/>
              </a:solidFill>
              <a:latin typeface="Gill Sans"/>
              <a:ea typeface="Gill Sans"/>
              <a:cs typeface="Gill Sans"/>
              <a:sym typeface="Gill Sans"/>
            </a:endParaRPr>
          </a:p>
          <a:p>
            <a:pPr indent="-228600" lvl="0" marL="457200" rtl="0" algn="l">
              <a:lnSpc>
                <a:spcPct val="100000"/>
              </a:lnSpc>
              <a:spcBef>
                <a:spcPts val="0"/>
              </a:spcBef>
              <a:spcAft>
                <a:spcPts val="0"/>
              </a:spcAft>
              <a:buClr>
                <a:srgbClr val="6C6463"/>
              </a:buClr>
              <a:buSzPct val="103226"/>
              <a:buNone/>
            </a:pPr>
            <a:r>
              <a:t/>
            </a:r>
            <a:endParaRPr sz="2000">
              <a:solidFill>
                <a:srgbClr val="000000"/>
              </a:solidFill>
              <a:latin typeface="Gill Sans"/>
              <a:ea typeface="Gill Sans"/>
              <a:cs typeface="Gill Sans"/>
              <a:sym typeface="Gill Sans"/>
            </a:endParaRPr>
          </a:p>
          <a:p>
            <a:pPr indent="-228600" lvl="0" marL="457200" rtl="0" algn="l">
              <a:lnSpc>
                <a:spcPct val="100000"/>
              </a:lnSpc>
              <a:spcBef>
                <a:spcPts val="0"/>
              </a:spcBef>
              <a:spcAft>
                <a:spcPts val="0"/>
              </a:spcAft>
              <a:buClr>
                <a:srgbClr val="6C6463"/>
              </a:buClr>
              <a:buSzPct val="114695"/>
              <a:buNone/>
            </a:pPr>
            <a:r>
              <a:t/>
            </a:r>
            <a:endParaRPr sz="1800"/>
          </a:p>
        </p:txBody>
      </p:sp>
      <p:pic>
        <p:nvPicPr>
          <p:cNvPr id="511" name="Google Shape;511;p7"/>
          <p:cNvPicPr preferRelativeResize="0"/>
          <p:nvPr/>
        </p:nvPicPr>
        <p:blipFill rotWithShape="1">
          <a:blip r:embed="rId3">
            <a:alphaModFix/>
          </a:blip>
          <a:srcRect b="0" l="0" r="0" t="0"/>
          <a:stretch/>
        </p:blipFill>
        <p:spPr>
          <a:xfrm>
            <a:off x="701388" y="1716090"/>
            <a:ext cx="1828800" cy="182880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17" name="Google Shape;517;p9"/>
          <p:cNvSpPr txBox="1"/>
          <p:nvPr>
            <p:ph type="title"/>
          </p:nvPr>
        </p:nvSpPr>
        <p:spPr>
          <a:xfrm>
            <a:off x="731520" y="548640"/>
            <a:ext cx="8238000" cy="7974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800"/>
              <a:buFont typeface="Gill Sans"/>
              <a:buNone/>
            </a:pPr>
            <a:r>
              <a:rPr b="1" lang="en-US" sz="2600">
                <a:solidFill>
                  <a:srgbClr val="651D32"/>
                </a:solidFill>
              </a:rPr>
              <a:t>SURGE’S </a:t>
            </a:r>
            <a:r>
              <a:rPr b="1" lang="en-US" sz="2600">
                <a:solidFill>
                  <a:schemeClr val="lt2"/>
                </a:solidFill>
              </a:rPr>
              <a:t>DEMAND-DRIVEN APPROACH</a:t>
            </a:r>
            <a:endParaRPr b="1" sz="2600">
              <a:solidFill>
                <a:schemeClr val="lt2"/>
              </a:solidFill>
            </a:endParaRPr>
          </a:p>
          <a:p>
            <a:pPr indent="0" lvl="0" marL="0" rtl="0" algn="l">
              <a:lnSpc>
                <a:spcPct val="90000"/>
              </a:lnSpc>
              <a:spcBef>
                <a:spcPts val="0"/>
              </a:spcBef>
              <a:spcAft>
                <a:spcPts val="0"/>
              </a:spcAft>
              <a:buClr>
                <a:srgbClr val="651D32"/>
              </a:buClr>
              <a:buSzPts val="2800"/>
              <a:buFont typeface="Gill Sans"/>
              <a:buNone/>
            </a:pPr>
            <a:r>
              <a:rPr i="1" lang="en-US" sz="2200">
                <a:solidFill>
                  <a:schemeClr val="dk1"/>
                </a:solidFill>
              </a:rPr>
              <a:t>Highy relevant to the needs of Philippine CDI cities</a:t>
            </a:r>
            <a:endParaRPr b="1" sz="2600">
              <a:solidFill>
                <a:schemeClr val="lt2"/>
              </a:solidFill>
            </a:endParaRPr>
          </a:p>
        </p:txBody>
      </p:sp>
      <p:cxnSp>
        <p:nvCxnSpPr>
          <p:cNvPr id="518" name="Google Shape;518;p9"/>
          <p:cNvCxnSpPr/>
          <p:nvPr/>
        </p:nvCxnSpPr>
        <p:spPr>
          <a:xfrm>
            <a:off x="809350" y="1448775"/>
            <a:ext cx="464100" cy="0"/>
          </a:xfrm>
          <a:prstGeom prst="straightConnector1">
            <a:avLst/>
          </a:prstGeom>
          <a:noFill/>
          <a:ln cap="flat" cmpd="sng" w="19050">
            <a:solidFill>
              <a:schemeClr val="lt1"/>
            </a:solidFill>
            <a:prstDash val="solid"/>
            <a:round/>
            <a:headEnd len="sm" w="sm" type="none"/>
            <a:tailEnd len="sm" w="sm" type="none"/>
          </a:ln>
        </p:spPr>
      </p:cxnSp>
      <p:sp>
        <p:nvSpPr>
          <p:cNvPr id="519" name="Google Shape;519;p9"/>
          <p:cNvSpPr txBox="1"/>
          <p:nvPr>
            <p:ph idx="1" type="body"/>
          </p:nvPr>
        </p:nvSpPr>
        <p:spPr>
          <a:xfrm>
            <a:off x="2830425" y="1791750"/>
            <a:ext cx="5499000" cy="42333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0"/>
              </a:spcBef>
              <a:spcAft>
                <a:spcPts val="0"/>
              </a:spcAft>
              <a:buClr>
                <a:srgbClr val="000000"/>
              </a:buClr>
              <a:buSzPts val="2000"/>
              <a:buFont typeface="Gill Sans"/>
              <a:buChar char="●"/>
            </a:pPr>
            <a:r>
              <a:rPr lang="en-US" sz="2000">
                <a:solidFill>
                  <a:srgbClr val="000000"/>
                </a:solidFill>
                <a:latin typeface="Gill Sans"/>
                <a:ea typeface="Gill Sans"/>
                <a:cs typeface="Gill Sans"/>
                <a:sym typeface="Gill Sans"/>
              </a:rPr>
              <a:t>Identified individual activities through close consultation with partner city governments</a:t>
            </a:r>
            <a:endParaRPr/>
          </a:p>
          <a:p>
            <a:pPr indent="-355600" lvl="0" marL="457200" rtl="0" algn="l">
              <a:lnSpc>
                <a:spcPct val="100000"/>
              </a:lnSpc>
              <a:spcBef>
                <a:spcPts val="1000"/>
              </a:spcBef>
              <a:spcAft>
                <a:spcPts val="0"/>
              </a:spcAft>
              <a:buClr>
                <a:srgbClr val="000000"/>
              </a:buClr>
              <a:buSzPts val="2000"/>
              <a:buFont typeface="Gill Sans"/>
              <a:buChar char="●"/>
            </a:pPr>
            <a:r>
              <a:rPr lang="en-US" sz="2000">
                <a:solidFill>
                  <a:srgbClr val="000000"/>
                </a:solidFill>
                <a:latin typeface="Gill Sans"/>
                <a:ea typeface="Gill Sans"/>
                <a:cs typeface="Gill Sans"/>
                <a:sym typeface="Gill Sans"/>
              </a:rPr>
              <a:t>Relevance and responsive of assistance: focused interventions according to individual cities’ needs</a:t>
            </a:r>
            <a:endParaRPr/>
          </a:p>
          <a:p>
            <a:pPr indent="-355600" lvl="0" marL="457200" rtl="0" algn="l">
              <a:lnSpc>
                <a:spcPct val="100000"/>
              </a:lnSpc>
              <a:spcBef>
                <a:spcPts val="1000"/>
              </a:spcBef>
              <a:spcAft>
                <a:spcPts val="0"/>
              </a:spcAft>
              <a:buClr>
                <a:srgbClr val="000000"/>
              </a:buClr>
              <a:buSzPts val="2000"/>
              <a:buFont typeface="Gill Sans"/>
              <a:buChar char="●"/>
            </a:pPr>
            <a:r>
              <a:rPr lang="en-US" sz="2000">
                <a:solidFill>
                  <a:srgbClr val="000000"/>
                </a:solidFill>
                <a:latin typeface="Gill Sans"/>
                <a:ea typeface="Gill Sans"/>
                <a:cs typeface="Gill Sans"/>
                <a:sym typeface="Gill Sans"/>
              </a:rPr>
              <a:t>Reinforces local autonomy: cities had more freedom and are more self-reliant</a:t>
            </a:r>
            <a:endParaRPr/>
          </a:p>
          <a:p>
            <a:pPr indent="-355600" lvl="0" marL="457200" rtl="0" algn="l">
              <a:lnSpc>
                <a:spcPct val="100000"/>
              </a:lnSpc>
              <a:spcBef>
                <a:spcPts val="1000"/>
              </a:spcBef>
              <a:spcAft>
                <a:spcPts val="0"/>
              </a:spcAft>
              <a:buClr>
                <a:srgbClr val="000000"/>
              </a:buClr>
              <a:buSzPts val="2000"/>
              <a:buFont typeface="Gill Sans"/>
              <a:buChar char="●"/>
            </a:pPr>
            <a:r>
              <a:rPr lang="en-US" sz="2000">
                <a:solidFill>
                  <a:srgbClr val="000000"/>
                </a:solidFill>
                <a:latin typeface="Gill Sans"/>
                <a:ea typeface="Gill Sans"/>
                <a:cs typeface="Gill Sans"/>
                <a:sym typeface="Gill Sans"/>
              </a:rPr>
              <a:t>Efficient use of resources: careful alignment between activities, policies, and resources</a:t>
            </a:r>
            <a:endParaRPr/>
          </a:p>
          <a:p>
            <a:pPr indent="0" lvl="0" marL="457200" rtl="0" algn="l">
              <a:lnSpc>
                <a:spcPct val="100000"/>
              </a:lnSpc>
              <a:spcBef>
                <a:spcPts val="1000"/>
              </a:spcBef>
              <a:spcAft>
                <a:spcPts val="1000"/>
              </a:spcAft>
              <a:buSzPts val="1600"/>
              <a:buNone/>
            </a:pPr>
            <a:r>
              <a:t/>
            </a:r>
            <a:endParaRPr sz="1800"/>
          </a:p>
        </p:txBody>
      </p:sp>
      <p:pic>
        <p:nvPicPr>
          <p:cNvPr id="520" name="Google Shape;520;p9"/>
          <p:cNvPicPr preferRelativeResize="0"/>
          <p:nvPr/>
        </p:nvPicPr>
        <p:blipFill rotWithShape="1">
          <a:blip r:embed="rId3">
            <a:alphaModFix/>
          </a:blip>
          <a:srcRect b="0" l="0" r="0" t="0"/>
          <a:stretch/>
        </p:blipFill>
        <p:spPr>
          <a:xfrm>
            <a:off x="704088" y="1715552"/>
            <a:ext cx="1828800" cy="182880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0"/>
          <p:cNvSpPr txBox="1"/>
          <p:nvPr>
            <p:ph idx="12" type="sldNum"/>
          </p:nvPr>
        </p:nvSpPr>
        <p:spPr>
          <a:xfrm>
            <a:off x="6858000" y="6496950"/>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26" name="Google Shape;526;p10"/>
          <p:cNvSpPr txBox="1"/>
          <p:nvPr>
            <p:ph type="title"/>
          </p:nvPr>
        </p:nvSpPr>
        <p:spPr>
          <a:xfrm>
            <a:off x="731520" y="574706"/>
            <a:ext cx="6172200" cy="733494"/>
          </a:xfrm>
          <a:prstGeom prst="rect">
            <a:avLst/>
          </a:prstGeom>
          <a:noFill/>
          <a:ln>
            <a:noFill/>
          </a:ln>
        </p:spPr>
        <p:txBody>
          <a:bodyPr anchorCtr="0" anchor="b" bIns="45700" lIns="91425" spcFirstLastPara="1" rIns="91425" wrap="square" tIns="45700">
            <a:spAutoFit/>
          </a:bodyPr>
          <a:lstStyle/>
          <a:p>
            <a:pPr indent="0" lvl="0" marL="0" rtl="0" algn="l">
              <a:lnSpc>
                <a:spcPct val="96153"/>
              </a:lnSpc>
              <a:spcBef>
                <a:spcPts val="0"/>
              </a:spcBef>
              <a:spcAft>
                <a:spcPts val="0"/>
              </a:spcAft>
              <a:buClr>
                <a:srgbClr val="651D32"/>
              </a:buClr>
              <a:buSzPts val="2800"/>
              <a:buNone/>
            </a:pPr>
            <a:r>
              <a:rPr b="1" lang="en-US" sz="2600">
                <a:solidFill>
                  <a:srgbClr val="651D32"/>
                </a:solidFill>
              </a:rPr>
              <a:t>FINDINGS </a:t>
            </a:r>
            <a:r>
              <a:rPr b="1" lang="en-US" sz="2600">
                <a:solidFill>
                  <a:schemeClr val="lt2"/>
                </a:solidFill>
              </a:rPr>
              <a:t>ON EFFECTIVENESS</a:t>
            </a:r>
            <a:endParaRPr b="1" sz="2600">
              <a:solidFill>
                <a:schemeClr val="lt2"/>
              </a:solidFill>
            </a:endParaRPr>
          </a:p>
          <a:p>
            <a:pPr indent="0" lvl="0" marL="0" rtl="0" algn="l">
              <a:lnSpc>
                <a:spcPct val="113636"/>
              </a:lnSpc>
              <a:spcBef>
                <a:spcPts val="0"/>
              </a:spcBef>
              <a:spcAft>
                <a:spcPts val="0"/>
              </a:spcAft>
              <a:buClr>
                <a:schemeClr val="dk1"/>
              </a:buClr>
              <a:buSzPts val="2000"/>
              <a:buFont typeface="Arial"/>
              <a:buNone/>
            </a:pPr>
            <a:r>
              <a:rPr lang="en-US" sz="2200">
                <a:solidFill>
                  <a:schemeClr val="dk1"/>
                </a:solidFill>
              </a:rPr>
              <a:t>Resilience (Component 1)</a:t>
            </a:r>
            <a:endParaRPr sz="2800">
              <a:solidFill>
                <a:schemeClr val="lt2"/>
              </a:solidFill>
            </a:endParaRPr>
          </a:p>
        </p:txBody>
      </p:sp>
      <p:cxnSp>
        <p:nvCxnSpPr>
          <p:cNvPr id="527" name="Google Shape;527;p10"/>
          <p:cNvCxnSpPr/>
          <p:nvPr/>
        </p:nvCxnSpPr>
        <p:spPr>
          <a:xfrm>
            <a:off x="809350" y="1296375"/>
            <a:ext cx="464100" cy="0"/>
          </a:xfrm>
          <a:prstGeom prst="straightConnector1">
            <a:avLst/>
          </a:prstGeom>
          <a:noFill/>
          <a:ln cap="flat" cmpd="sng" w="19050">
            <a:solidFill>
              <a:schemeClr val="lt1"/>
            </a:solidFill>
            <a:prstDash val="solid"/>
            <a:round/>
            <a:headEnd len="sm" w="sm" type="none"/>
            <a:tailEnd len="sm" w="sm" type="none"/>
          </a:ln>
        </p:spPr>
      </p:cxnSp>
      <p:sp>
        <p:nvSpPr>
          <p:cNvPr id="528" name="Google Shape;528;p10"/>
          <p:cNvSpPr/>
          <p:nvPr/>
        </p:nvSpPr>
        <p:spPr>
          <a:xfrm flipH="1">
            <a:off x="897075" y="1996161"/>
            <a:ext cx="3530100" cy="2108400"/>
          </a:xfrm>
          <a:prstGeom prst="round1Rect">
            <a:avLst>
              <a:gd fmla="val 16667" name="adj"/>
            </a:avLst>
          </a:prstGeom>
          <a:solidFill>
            <a:srgbClr val="BA0C2F"/>
          </a:solidFill>
          <a:ln cap="flat" cmpd="sng" w="76200">
            <a:solidFill>
              <a:srgbClr val="FFFFFF"/>
            </a:solidFill>
            <a:prstDash val="solid"/>
            <a:round/>
            <a:headEnd len="sm" w="sm" type="none"/>
            <a:tailEnd len="sm" w="sm" type="none"/>
          </a:ln>
        </p:spPr>
        <p:txBody>
          <a:bodyPr anchorCtr="0" anchor="t" bIns="91425" lIns="91425" spcFirstLastPara="1" rIns="182875" wrap="square" tIns="182875">
            <a:noAutofit/>
          </a:bodyPr>
          <a:lstStyle/>
          <a:p>
            <a:pPr indent="0" lvl="0" marL="0" marR="0" rtl="0" algn="l">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Technical assistance and capacity enhancement on mainstreaming climate change and disaster risks in local development plans</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t/>
            </a:r>
            <a:endParaRPr b="0" i="0" sz="2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
          <p:cNvSpPr/>
          <p:nvPr/>
        </p:nvSpPr>
        <p:spPr>
          <a:xfrm>
            <a:off x="4753675" y="2002274"/>
            <a:ext cx="3534900" cy="2108400"/>
          </a:xfrm>
          <a:prstGeom prst="round1Rect">
            <a:avLst>
              <a:gd fmla="val 16667" name="adj"/>
            </a:avLst>
          </a:prstGeom>
          <a:solidFill>
            <a:srgbClr val="002F6C"/>
          </a:solidFill>
          <a:ln cap="flat" cmpd="sng" w="76200">
            <a:solidFill>
              <a:srgbClr val="FFFFFF"/>
            </a:solidFill>
            <a:prstDash val="solid"/>
            <a:round/>
            <a:headEnd len="sm" w="sm" type="none"/>
            <a:tailEnd len="sm" w="sm" type="none"/>
          </a:ln>
        </p:spPr>
        <p:txBody>
          <a:bodyPr anchorCtr="0" anchor="t" bIns="91425" lIns="182875" spcFirstLastPara="1" rIns="91425" wrap="square" tIns="182875">
            <a:noAutofit/>
          </a:bodyPr>
          <a:lstStyle/>
          <a:p>
            <a:pPr indent="0" lvl="0" marL="0" marR="0" rtl="0" algn="r">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Strengthened linkages between national </a:t>
            </a:r>
            <a:endParaRPr b="0" i="0" sz="2000" u="none" cap="none" strike="noStrike">
              <a:solidFill>
                <a:schemeClr val="lt1"/>
              </a:solidFill>
              <a:latin typeface="Gill Sans"/>
              <a:ea typeface="Gill Sans"/>
              <a:cs typeface="Gill Sans"/>
              <a:sym typeface="Gill Sans"/>
            </a:endParaRPr>
          </a:p>
          <a:p>
            <a:pPr indent="0" lvl="0" marL="0" marR="0" rtl="0" algn="r">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government agencies and </a:t>
            </a:r>
            <a:endParaRPr b="0" i="0" sz="2000" u="none" cap="none" strike="noStrike">
              <a:solidFill>
                <a:schemeClr val="lt1"/>
              </a:solidFill>
              <a:latin typeface="Gill Sans"/>
              <a:ea typeface="Gill Sans"/>
              <a:cs typeface="Gill Sans"/>
              <a:sym typeface="Gill Sans"/>
            </a:endParaRPr>
          </a:p>
          <a:p>
            <a:pPr indent="0" lvl="0" marL="0" marR="0" rtl="0" algn="r">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local government units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
          <p:cNvSpPr/>
          <p:nvPr/>
        </p:nvSpPr>
        <p:spPr>
          <a:xfrm rot="10800000">
            <a:off x="883825" y="4386240"/>
            <a:ext cx="3534900" cy="1996200"/>
          </a:xfrm>
          <a:prstGeom prst="round1Rect">
            <a:avLst>
              <a:gd fmla="val 16667" name="adj"/>
            </a:avLst>
          </a:prstGeom>
          <a:solidFill>
            <a:srgbClr val="0067B9"/>
          </a:solidFill>
          <a:ln cap="flat" cmpd="sng" w="76200">
            <a:solidFill>
              <a:srgbClr val="FFFFFF"/>
            </a:solidFill>
            <a:prstDash val="solid"/>
            <a:round/>
            <a:headEnd len="sm" w="sm" type="none"/>
            <a:tailEnd len="sm" w="sm" type="none"/>
          </a:ln>
        </p:spPr>
        <p:txBody>
          <a:bodyPr anchorCtr="0" anchor="t" bIns="91425" lIns="182875" spcFirstLastPara="1" rIns="182875" wrap="square" tIns="182875">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0"/>
          <p:cNvSpPr txBox="1"/>
          <p:nvPr/>
        </p:nvSpPr>
        <p:spPr>
          <a:xfrm>
            <a:off x="1058850" y="4535389"/>
            <a:ext cx="23373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Improved capacities of Water Service Providers </a:t>
            </a:r>
            <a:endParaRPr b="0" i="0" sz="16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1000"/>
              </a:spcAft>
              <a:buClr>
                <a:srgbClr val="000000"/>
              </a:buClr>
              <a:buSzPts val="2000"/>
              <a:buFont typeface="Arial"/>
              <a:buNone/>
            </a:pPr>
            <a:r>
              <a:t/>
            </a:r>
            <a:endParaRPr b="0" i="0" sz="2000" u="none" cap="none" strike="noStrike">
              <a:solidFill>
                <a:srgbClr val="FFFFFF"/>
              </a:solidFill>
              <a:latin typeface="Source Sans Pro"/>
              <a:ea typeface="Source Sans Pro"/>
              <a:cs typeface="Source Sans Pro"/>
              <a:sym typeface="Source Sans Pro"/>
            </a:endParaRPr>
          </a:p>
        </p:txBody>
      </p:sp>
      <p:sp>
        <p:nvSpPr>
          <p:cNvPr id="532" name="Google Shape;532;p10"/>
          <p:cNvSpPr/>
          <p:nvPr/>
        </p:nvSpPr>
        <p:spPr>
          <a:xfrm flipH="1" rot="10800000">
            <a:off x="4776175" y="4389147"/>
            <a:ext cx="3508500" cy="1996200"/>
          </a:xfrm>
          <a:prstGeom prst="round1Rect">
            <a:avLst>
              <a:gd fmla="val 16667" name="adj"/>
            </a:avLst>
          </a:prstGeom>
          <a:solidFill>
            <a:srgbClr val="6C6463"/>
          </a:solidFill>
          <a:ln cap="flat" cmpd="sng" w="76200">
            <a:solidFill>
              <a:srgbClr val="FFFFFF"/>
            </a:solidFill>
            <a:prstDash val="solid"/>
            <a:round/>
            <a:headEnd len="sm" w="sm" type="none"/>
            <a:tailEnd len="sm" w="sm" type="none"/>
          </a:ln>
        </p:spPr>
        <p:txBody>
          <a:bodyPr anchorCtr="0" anchor="t" bIns="91425" lIns="182875" spcFirstLastPara="1" rIns="182875" wrap="square" tIns="182875">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0"/>
          <p:cNvSpPr txBox="1"/>
          <p:nvPr/>
        </p:nvSpPr>
        <p:spPr>
          <a:xfrm>
            <a:off x="5109075" y="4492431"/>
            <a:ext cx="3027900" cy="1662300"/>
          </a:xfrm>
          <a:prstGeom prst="rect">
            <a:avLst/>
          </a:prstGeom>
          <a:noFill/>
          <a:ln>
            <a:noFill/>
          </a:ln>
        </p:spPr>
        <p:txBody>
          <a:bodyPr anchorCtr="0" anchor="t" bIns="91425" lIns="320025" spcFirstLastPara="1" rIns="91425" wrap="square" tIns="91425">
            <a:spAutoFit/>
          </a:bodyPr>
          <a:lstStyle/>
          <a:p>
            <a:pPr indent="0" lvl="0" marL="0" marR="0" rtl="0" algn="r">
              <a:lnSpc>
                <a:spcPct val="8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Brought knowledge down to the local government level through Urban Development Learning Program (UDLP)</a:t>
            </a:r>
            <a:endParaRPr b="0" i="0" sz="1400" u="none" cap="none" strike="noStrike">
              <a:solidFill>
                <a:srgbClr val="000000"/>
              </a:solidFill>
              <a:latin typeface="Arial"/>
              <a:ea typeface="Arial"/>
              <a:cs typeface="Arial"/>
              <a:sym typeface="Arial"/>
            </a:endParaRPr>
          </a:p>
        </p:txBody>
      </p:sp>
      <p:pic>
        <p:nvPicPr>
          <p:cNvPr id="534" name="Google Shape;534;p10"/>
          <p:cNvPicPr preferRelativeResize="0"/>
          <p:nvPr/>
        </p:nvPicPr>
        <p:blipFill rotWithShape="1">
          <a:blip r:embed="rId3">
            <a:alphaModFix/>
          </a:blip>
          <a:srcRect b="0" l="0" r="0" t="0"/>
          <a:stretch/>
        </p:blipFill>
        <p:spPr>
          <a:xfrm>
            <a:off x="3670200" y="3276608"/>
            <a:ext cx="1828800" cy="1828800"/>
          </a:xfrm>
          <a:prstGeom prst="rect">
            <a:avLst/>
          </a:prstGeom>
          <a:noFill/>
          <a:ln>
            <a:noFill/>
          </a:ln>
          <a:effectLst>
            <a:outerShdw blurRad="57150" rotWithShape="0" algn="bl" dir="5400000" dist="19050">
              <a:srgbClr val="000000">
                <a:alpha val="49019"/>
              </a:srgbClr>
            </a:outerShdw>
          </a:effectLst>
        </p:spPr>
      </p:pic>
      <p:sp>
        <p:nvSpPr>
          <p:cNvPr id="535" name="Google Shape;535;p10"/>
          <p:cNvSpPr txBox="1"/>
          <p:nvPr/>
        </p:nvSpPr>
        <p:spPr>
          <a:xfrm>
            <a:off x="7341295" y="533400"/>
            <a:ext cx="1666500" cy="585900"/>
          </a:xfrm>
          <a:prstGeom prst="rect">
            <a:avLst/>
          </a:prstGeom>
          <a:noFill/>
          <a:ln>
            <a:noFill/>
          </a:ln>
        </p:spPr>
        <p:txBody>
          <a:bodyPr anchorCtr="0" anchor="t" bIns="45700" lIns="91425" spcFirstLastPara="1" rIns="91425" wrap="square" tIns="45700">
            <a:noAutofit/>
          </a:bodyPr>
          <a:lstStyle/>
          <a:p>
            <a:pPr indent="0" lvl="0" marL="127000" marR="0" rtl="0" algn="l">
              <a:lnSpc>
                <a:spcPct val="80000"/>
              </a:lnSpc>
              <a:spcBef>
                <a:spcPts val="0"/>
              </a:spcBef>
              <a:spcAft>
                <a:spcPts val="0"/>
              </a:spcAft>
              <a:buClr>
                <a:srgbClr val="000000"/>
              </a:buClr>
              <a:buSzPts val="1600"/>
              <a:buFont typeface="Arial"/>
              <a:buNone/>
            </a:pPr>
            <a:r>
              <a:rPr b="0" i="1" lang="en-US" sz="1600" u="none" cap="none" strike="noStrike">
                <a:solidFill>
                  <a:srgbClr val="434343"/>
                </a:solidFill>
                <a:latin typeface="Gill Sans"/>
                <a:ea typeface="Gill Sans"/>
                <a:cs typeface="Gill Sans"/>
                <a:sym typeface="Gill Sans"/>
              </a:rPr>
              <a:t>Achieved considerable success in primary areas </a:t>
            </a:r>
            <a:endParaRPr b="0" i="1" sz="1600" u="none" cap="none" strike="noStrike">
              <a:solidFill>
                <a:srgbClr val="434343"/>
              </a:solidFill>
              <a:latin typeface="Gill Sans"/>
              <a:ea typeface="Gill Sans"/>
              <a:cs typeface="Gill Sans"/>
              <a:sym typeface="Gill Sans"/>
            </a:endParaRPr>
          </a:p>
          <a:p>
            <a:pPr indent="0" lvl="0" marL="127000" marR="0" rtl="0" algn="l">
              <a:lnSpc>
                <a:spcPct val="80000"/>
              </a:lnSpc>
              <a:spcBef>
                <a:spcPts val="0"/>
              </a:spcBef>
              <a:spcAft>
                <a:spcPts val="0"/>
              </a:spcAft>
              <a:buClr>
                <a:srgbClr val="000000"/>
              </a:buClr>
              <a:buSzPts val="1600"/>
              <a:buFont typeface="Arial"/>
              <a:buNone/>
            </a:pPr>
            <a:r>
              <a:rPr b="0" i="1" lang="en-US" sz="1600" u="none" cap="none" strike="noStrike">
                <a:solidFill>
                  <a:srgbClr val="434343"/>
                </a:solidFill>
                <a:latin typeface="Gill Sans"/>
                <a:ea typeface="Gill Sans"/>
                <a:cs typeface="Gill Sans"/>
                <a:sym typeface="Gill Sans"/>
              </a:rPr>
              <a:t>of assistance </a:t>
            </a:r>
            <a:endParaRPr b="0" i="1" sz="1600" u="none" cap="none" strike="noStrike">
              <a:solidFill>
                <a:srgbClr val="434343"/>
              </a:solidFill>
              <a:latin typeface="Gill Sans"/>
              <a:ea typeface="Gill Sans"/>
              <a:cs typeface="Gill Sans"/>
              <a:sym typeface="Gill Sans"/>
            </a:endParaRPr>
          </a:p>
        </p:txBody>
      </p:sp>
      <p:pic>
        <p:nvPicPr>
          <p:cNvPr id="536" name="Google Shape;536;p10"/>
          <p:cNvPicPr preferRelativeResize="0"/>
          <p:nvPr/>
        </p:nvPicPr>
        <p:blipFill rotWithShape="1">
          <a:blip r:embed="rId4">
            <a:alphaModFix/>
          </a:blip>
          <a:srcRect b="0" l="0" r="0" t="0"/>
          <a:stretch/>
        </p:blipFill>
        <p:spPr>
          <a:xfrm>
            <a:off x="6221070" y="457200"/>
            <a:ext cx="1234440" cy="123444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