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71" r:id="rId3"/>
    <p:sldId id="264" r:id="rId4"/>
    <p:sldId id="257" r:id="rId5"/>
    <p:sldId id="267" r:id="rId6"/>
    <p:sldId id="259" r:id="rId7"/>
    <p:sldId id="258" r:id="rId8"/>
    <p:sldId id="266" r:id="rId9"/>
    <p:sldId id="265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28F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1" autoAdjust="0"/>
    <p:restoredTop sz="94206" autoAdjust="0"/>
  </p:normalViewPr>
  <p:slideViewPr>
    <p:cSldViewPr snapToGrid="0" showGuides="1">
      <p:cViewPr varScale="1">
        <p:scale>
          <a:sx n="64" d="100"/>
          <a:sy n="64" d="100"/>
        </p:scale>
        <p:origin x="1410" y="60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7ad2748be2a9cf0b" providerId="LiveId" clId="{CB95BE58-D2F9-443F-86B4-E599FFA47BB5}"/>
    <pc:docChg chg="undo delSld modSld">
      <pc:chgData name="" userId="7ad2748be2a9cf0b" providerId="LiveId" clId="{CB95BE58-D2F9-443F-86B4-E599FFA47BB5}" dt="2022-07-12T07:06:29.524" v="50"/>
      <pc:docMkLst>
        <pc:docMk/>
      </pc:docMkLst>
      <pc:sldChg chg="modSp">
        <pc:chgData name="" userId="7ad2748be2a9cf0b" providerId="LiveId" clId="{CB95BE58-D2F9-443F-86B4-E599FFA47BB5}" dt="2022-07-12T02:52:24.909" v="43" actId="1035"/>
        <pc:sldMkLst>
          <pc:docMk/>
          <pc:sldMk cId="3605507452" sldId="257"/>
        </pc:sldMkLst>
        <pc:spChg chg="mod">
          <ac:chgData name="" userId="7ad2748be2a9cf0b" providerId="LiveId" clId="{CB95BE58-D2F9-443F-86B4-E599FFA47BB5}" dt="2022-07-12T02:52:24.909" v="43" actId="1035"/>
          <ac:spMkLst>
            <pc:docMk/>
            <pc:sldMk cId="3605507452" sldId="257"/>
            <ac:spMk id="45" creationId="{A8A41353-95B4-4CF8-B8C3-3180C6C6581A}"/>
          </ac:spMkLst>
        </pc:spChg>
      </pc:sldChg>
      <pc:sldChg chg="modTransition">
        <pc:chgData name="" userId="7ad2748be2a9cf0b" providerId="LiveId" clId="{CB95BE58-D2F9-443F-86B4-E599FFA47BB5}" dt="2022-07-12T02:32:53.058" v="29"/>
        <pc:sldMkLst>
          <pc:docMk/>
          <pc:sldMk cId="1816938148" sldId="258"/>
        </pc:sldMkLst>
      </pc:sldChg>
      <pc:sldChg chg="modSp modAnim">
        <pc:chgData name="" userId="7ad2748be2a9cf0b" providerId="LiveId" clId="{CB95BE58-D2F9-443F-86B4-E599FFA47BB5}" dt="2022-07-12T07:06:29.524" v="50"/>
        <pc:sldMkLst>
          <pc:docMk/>
          <pc:sldMk cId="2048712274" sldId="259"/>
        </pc:sldMkLst>
        <pc:spChg chg="mod">
          <ac:chgData name="" userId="7ad2748be2a9cf0b" providerId="LiveId" clId="{CB95BE58-D2F9-443F-86B4-E599FFA47BB5}" dt="2022-07-12T02:29:45.748" v="24" actId="1036"/>
          <ac:spMkLst>
            <pc:docMk/>
            <pc:sldMk cId="2048712274" sldId="259"/>
            <ac:spMk id="15" creationId="{C670F637-8758-4AF4-ACA5-D08752841D1A}"/>
          </ac:spMkLst>
        </pc:spChg>
        <pc:spChg chg="mod">
          <ac:chgData name="" userId="7ad2748be2a9cf0b" providerId="LiveId" clId="{CB95BE58-D2F9-443F-86B4-E599FFA47BB5}" dt="2022-07-12T02:29:28.560" v="5" actId="20577"/>
          <ac:spMkLst>
            <pc:docMk/>
            <pc:sldMk cId="2048712274" sldId="259"/>
            <ac:spMk id="16" creationId="{0909A5EB-D000-4CDB-8DE7-58BB6EB13857}"/>
          </ac:spMkLst>
        </pc:spChg>
      </pc:sldChg>
      <pc:sldChg chg="modSp">
        <pc:chgData name="" userId="7ad2748be2a9cf0b" providerId="LiveId" clId="{CB95BE58-D2F9-443F-86B4-E599FFA47BB5}" dt="2022-07-12T02:41:50.725" v="32" actId="1076"/>
        <pc:sldMkLst>
          <pc:docMk/>
          <pc:sldMk cId="1864597474" sldId="260"/>
        </pc:sldMkLst>
        <pc:picChg chg="mod">
          <ac:chgData name="" userId="7ad2748be2a9cf0b" providerId="LiveId" clId="{CB95BE58-D2F9-443F-86B4-E599FFA47BB5}" dt="2022-07-12T02:41:50.725" v="32" actId="1076"/>
          <ac:picMkLst>
            <pc:docMk/>
            <pc:sldMk cId="1864597474" sldId="260"/>
            <ac:picMk id="2" creationId="{08979CBF-9436-49CA-AC04-14644C5403BC}"/>
          </ac:picMkLst>
        </pc:picChg>
      </pc:sldChg>
      <pc:sldChg chg="modAnim">
        <pc:chgData name="" userId="7ad2748be2a9cf0b" providerId="LiveId" clId="{CB95BE58-D2F9-443F-86B4-E599FFA47BB5}" dt="2022-07-12T02:34:07.670" v="30"/>
        <pc:sldMkLst>
          <pc:docMk/>
          <pc:sldMk cId="1251389723" sldId="266"/>
        </pc:sldMkLst>
      </pc:sldChg>
      <pc:sldChg chg="del">
        <pc:chgData name="" userId="7ad2748be2a9cf0b" providerId="LiveId" clId="{CB95BE58-D2F9-443F-86B4-E599FFA47BB5}" dt="2022-07-12T07:03:45.991" v="44" actId="2696"/>
        <pc:sldMkLst>
          <pc:docMk/>
          <pc:sldMk cId="1491691719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2117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1723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533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4131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1441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271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4797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5705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255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018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4641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72AF-5FB5-47EB-BB16-2500395E36FD}" type="datetimeFigureOut">
              <a:rPr lang="en-PH" smtClean="0"/>
              <a:t>12/07/2022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8DC11-4FA3-412A-93E6-0F11EC2285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658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jpeg"/><Relationship Id="rId12" Type="http://schemas.openxmlformats.org/officeDocument/2006/relationships/image" Target="../media/image4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g"/><Relationship Id="rId9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12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6.jpeg"/><Relationship Id="rId21" Type="http://schemas.openxmlformats.org/officeDocument/2006/relationships/image" Target="../media/image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image" Target="../media/image15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4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jpg"/><Relationship Id="rId7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g"/><Relationship Id="rId3" Type="http://schemas.openxmlformats.org/officeDocument/2006/relationships/image" Target="../media/image70.jpg"/><Relationship Id="rId7" Type="http://schemas.openxmlformats.org/officeDocument/2006/relationships/image" Target="../media/image73.jpg"/><Relationship Id="rId12" Type="http://schemas.openxmlformats.org/officeDocument/2006/relationships/image" Target="../media/image7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77.jpeg"/><Relationship Id="rId5" Type="http://schemas.openxmlformats.org/officeDocument/2006/relationships/image" Target="../media/image72.jpg"/><Relationship Id="rId10" Type="http://schemas.openxmlformats.org/officeDocument/2006/relationships/image" Target="../media/image76.jpeg"/><Relationship Id="rId4" Type="http://schemas.openxmlformats.org/officeDocument/2006/relationships/image" Target="../media/image71.jpg"/><Relationship Id="rId9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jpg"/><Relationship Id="rId3" Type="http://schemas.openxmlformats.org/officeDocument/2006/relationships/image" Target="../media/image80.jpeg"/><Relationship Id="rId7" Type="http://schemas.openxmlformats.org/officeDocument/2006/relationships/image" Target="../media/image84.jpg"/><Relationship Id="rId12" Type="http://schemas.openxmlformats.org/officeDocument/2006/relationships/image" Target="../media/image8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82.jpeg"/><Relationship Id="rId10" Type="http://schemas.openxmlformats.org/officeDocument/2006/relationships/image" Target="../media/image87.jpg"/><Relationship Id="rId4" Type="http://schemas.openxmlformats.org/officeDocument/2006/relationships/image" Target="../media/image81.jpeg"/><Relationship Id="rId9" Type="http://schemas.openxmlformats.org/officeDocument/2006/relationships/image" Target="../media/image8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979CBF-9436-49CA-AC04-14644C54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/>
        </p:blipFill>
        <p:spPr>
          <a:xfrm>
            <a:off x="0" y="11224"/>
            <a:ext cx="9144000" cy="6865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FBA8F-5B56-4618-AD34-8B0A7117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0" y="1163285"/>
            <a:ext cx="8636450" cy="485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 descr="MCWD Logo 2019 New">
            <a:extLst>
              <a:ext uri="{FF2B5EF4-FFF2-40B4-BE49-F238E27FC236}">
                <a16:creationId xmlns:a16="http://schemas.microsoft.com/office/drawing/2014/main" id="{35B4BBBC-2813-4AFC-86FE-14D520E0E2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4F7C52-0C68-4C23-9862-C0B102AD3AB2}"/>
              </a:ext>
            </a:extLst>
          </p:cNvPr>
          <p:cNvSpPr/>
          <p:nvPr/>
        </p:nvSpPr>
        <p:spPr>
          <a:xfrm>
            <a:off x="2411760" y="6005552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PH" sz="2800" b="1" dirty="0">
                <a:solidFill>
                  <a:srgbClr val="FFFF00"/>
                </a:solidFill>
              </a:rPr>
              <a:t>Engr. </a:t>
            </a:r>
            <a:r>
              <a:rPr lang="en-PH" sz="2800" b="1" dirty="0" err="1">
                <a:solidFill>
                  <a:srgbClr val="FFFF00"/>
                </a:solidFill>
              </a:rPr>
              <a:t>Rashdi</a:t>
            </a:r>
            <a:r>
              <a:rPr lang="en-PH" sz="2800" b="1" dirty="0">
                <a:solidFill>
                  <a:srgbClr val="FFFF00"/>
                </a:solidFill>
              </a:rPr>
              <a:t> T. </a:t>
            </a:r>
            <a:r>
              <a:rPr lang="en-PH" sz="2800" b="1" dirty="0" err="1">
                <a:solidFill>
                  <a:srgbClr val="FFFF00"/>
                </a:solidFill>
              </a:rPr>
              <a:t>Adiong</a:t>
            </a:r>
            <a:endParaRPr lang="en-PH" sz="2800" b="1" dirty="0">
              <a:solidFill>
                <a:srgbClr val="FFFF00"/>
              </a:solidFill>
            </a:endParaRPr>
          </a:p>
          <a:p>
            <a:pPr algn="ctr"/>
            <a:r>
              <a:rPr lang="en-PH" sz="2400" dirty="0">
                <a:solidFill>
                  <a:srgbClr val="FFFF00"/>
                </a:solidFill>
              </a:rPr>
              <a:t>General Manager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826D6E-7D99-482D-9037-E5A3B7E29FEC}"/>
              </a:ext>
            </a:extLst>
          </p:cNvPr>
          <p:cNvSpPr txBox="1">
            <a:spLocks/>
          </p:cNvSpPr>
          <p:nvPr/>
        </p:nvSpPr>
        <p:spPr>
          <a:xfrm>
            <a:off x="256030" y="1700808"/>
            <a:ext cx="8636450" cy="8811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PH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MARAWI CITY WATER DISTRICT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B8D2B-D75B-4736-BE18-1077FAD14EC0}"/>
              </a:ext>
            </a:extLst>
          </p:cNvPr>
          <p:cNvSpPr/>
          <p:nvPr/>
        </p:nvSpPr>
        <p:spPr>
          <a:xfrm>
            <a:off x="256030" y="2348880"/>
            <a:ext cx="8636450" cy="132343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Restoring Water Supply Services </a:t>
            </a:r>
          </a:p>
          <a:p>
            <a:pPr algn="ctr"/>
            <a:r>
              <a:rPr lang="en-P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Marawi City</a:t>
            </a:r>
          </a:p>
        </p:txBody>
      </p:sp>
    </p:spTree>
    <p:extLst>
      <p:ext uri="{BB962C8B-B14F-4D97-AF65-F5344CB8AC3E}">
        <p14:creationId xmlns:p14="http://schemas.microsoft.com/office/powerpoint/2010/main" val="186459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F54292-DE05-4AA9-870D-960B9B376891}"/>
              </a:ext>
            </a:extLst>
          </p:cNvPr>
          <p:cNvGrpSpPr/>
          <p:nvPr/>
        </p:nvGrpSpPr>
        <p:grpSpPr>
          <a:xfrm>
            <a:off x="311736" y="3429000"/>
            <a:ext cx="8520527" cy="2895069"/>
            <a:chOff x="252000" y="526397"/>
            <a:chExt cx="8520527" cy="28950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335EBF-904E-4FD1-9CF1-5A579AEF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13" y="541466"/>
              <a:ext cx="4188714" cy="28661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88FC45-573F-41DF-95F9-5DE339AA6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9" y="541466"/>
              <a:ext cx="4188714" cy="288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56160-FA63-4F55-ABF6-0A5CBBBBA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00" y="526397"/>
              <a:ext cx="4320000" cy="2880000"/>
            </a:xfrm>
            <a:prstGeom prst="rect">
              <a:avLst/>
            </a:prstGeom>
          </p:spPr>
        </p:pic>
      </p:grpSp>
      <p:pic>
        <p:nvPicPr>
          <p:cNvPr id="9" name="Picture 2" descr="C:\Users\Ybab and Bea\Downloads\71140473_2400307056684301_8206949983098765312_n.jpg">
            <a:extLst>
              <a:ext uri="{FF2B5EF4-FFF2-40B4-BE49-F238E27FC236}">
                <a16:creationId xmlns:a16="http://schemas.microsoft.com/office/drawing/2014/main" id="{EBBB1F54-36FC-4C70-960D-493E8E159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b="27343"/>
          <a:stretch/>
        </p:blipFill>
        <p:spPr bwMode="auto">
          <a:xfrm>
            <a:off x="441912" y="1340768"/>
            <a:ext cx="825088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698E9DC-FD8C-4B24-8824-019818FEE55C}"/>
              </a:ext>
            </a:extLst>
          </p:cNvPr>
          <p:cNvSpPr txBox="1">
            <a:spLocks/>
          </p:cNvSpPr>
          <p:nvPr/>
        </p:nvSpPr>
        <p:spPr>
          <a:xfrm>
            <a:off x="451203" y="3933056"/>
            <a:ext cx="8241594" cy="92421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n-PH" sz="5000" dirty="0">
                <a:solidFill>
                  <a:srgbClr val="FFFF00"/>
                </a:solidFill>
              </a:rPr>
              <a:t>Thank You Very Much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8BB1D-2F51-4B85-9A99-7CDB92FEA60E}"/>
              </a:ext>
            </a:extLst>
          </p:cNvPr>
          <p:cNvGrpSpPr/>
          <p:nvPr/>
        </p:nvGrpSpPr>
        <p:grpSpPr>
          <a:xfrm>
            <a:off x="441912" y="4794579"/>
            <a:ext cx="8250885" cy="1442733"/>
            <a:chOff x="441912" y="4794579"/>
            <a:chExt cx="8250885" cy="14427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315504-0D85-4F75-AD3A-6C984CCE7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" t="9950" r="58421" b="-1945"/>
            <a:stretch/>
          </p:blipFill>
          <p:spPr>
            <a:xfrm rot="5400000">
              <a:off x="7279210" y="4823649"/>
              <a:ext cx="1439844" cy="13873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F0A86D-DFE3-42AF-A6F5-8661C0E02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3" t="5568" r="38918" b="750"/>
            <a:stretch/>
          </p:blipFill>
          <p:spPr>
            <a:xfrm>
              <a:off x="5954723" y="4797308"/>
              <a:ext cx="1387330" cy="14400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7F07A1-38EA-4EC5-9817-9FD0836E9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022"/>
            <a:stretch/>
          </p:blipFill>
          <p:spPr>
            <a:xfrm>
              <a:off x="1190039" y="4794579"/>
              <a:ext cx="2271289" cy="144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EAC431-FC2C-4919-AB27-C60AEF311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5" t="-380" r="16256" b="8700"/>
            <a:stretch/>
          </p:blipFill>
          <p:spPr>
            <a:xfrm>
              <a:off x="441912" y="4797308"/>
              <a:ext cx="1355575" cy="144000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2A5026-919C-4468-8D14-11D208818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" t="6473" r="42122" b="1126"/>
            <a:stretch/>
          </p:blipFill>
          <p:spPr>
            <a:xfrm>
              <a:off x="4566674" y="4797232"/>
              <a:ext cx="1387846" cy="14400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4DC009-9C1E-4B4E-92F3-A912AB896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3" t="8000" r="36218" b="5199"/>
            <a:stretch/>
          </p:blipFill>
          <p:spPr>
            <a:xfrm>
              <a:off x="3179771" y="4797232"/>
              <a:ext cx="1387525" cy="1440004"/>
            </a:xfrm>
            <a:prstGeom prst="rect">
              <a:avLst/>
            </a:prstGeom>
          </p:spPr>
        </p:pic>
      </p:grpSp>
      <p:pic>
        <p:nvPicPr>
          <p:cNvPr id="18" name="Picture 1" descr="MCWD Logo 2019 New">
            <a:extLst>
              <a:ext uri="{FF2B5EF4-FFF2-40B4-BE49-F238E27FC236}">
                <a16:creationId xmlns:a16="http://schemas.microsoft.com/office/drawing/2014/main" id="{C61415E8-8965-4160-87A5-9E6E7B51A6E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EFFFCC5-49FF-4970-912F-B0565AB4305B}"/>
              </a:ext>
            </a:extLst>
          </p:cNvPr>
          <p:cNvGrpSpPr/>
          <p:nvPr/>
        </p:nvGrpSpPr>
        <p:grpSpPr>
          <a:xfrm>
            <a:off x="249137" y="932487"/>
            <a:ext cx="8666969" cy="5740925"/>
            <a:chOff x="249137" y="932487"/>
            <a:chExt cx="8666969" cy="57409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AB410F-7B7E-4DDE-AA8D-119CB67A3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80" y="937840"/>
              <a:ext cx="3477600" cy="4347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A67A56-0DD9-4AC4-96F8-74A225CE2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3"/>
            <a:stretch/>
          </p:blipFill>
          <p:spPr>
            <a:xfrm>
              <a:off x="3696106" y="932487"/>
              <a:ext cx="5220000" cy="37341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4EC97A-E09D-433E-B6F4-724F2F61C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05" b="4106"/>
            <a:stretch/>
          </p:blipFill>
          <p:spPr>
            <a:xfrm>
              <a:off x="249137" y="3745264"/>
              <a:ext cx="3478355" cy="29214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033AED-5CA0-4FE2-9002-53029FAE5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90"/>
            <a:stretch/>
          </p:blipFill>
          <p:spPr>
            <a:xfrm>
              <a:off x="3696106" y="3751992"/>
              <a:ext cx="5220000" cy="292142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13F029D-78B4-48DF-8D64-D3008C73819F}"/>
              </a:ext>
            </a:extLst>
          </p:cNvPr>
          <p:cNvSpPr/>
          <p:nvPr/>
        </p:nvSpPr>
        <p:spPr>
          <a:xfrm>
            <a:off x="3138736" y="332656"/>
            <a:ext cx="5749234" cy="5232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PH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Marawi</a:t>
            </a:r>
            <a:r>
              <a:rPr lang="en-P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City Before the Siege</a:t>
            </a:r>
            <a:endParaRPr lang="en-PH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D:\before siege\05beautifulmarawi.jpg">
            <a:extLst>
              <a:ext uri="{FF2B5EF4-FFF2-40B4-BE49-F238E27FC236}">
                <a16:creationId xmlns:a16="http://schemas.microsoft.com/office/drawing/2014/main" id="{C7241383-87D8-4913-AEF9-F7AA057A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0" y="937840"/>
            <a:ext cx="4320000" cy="28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before siege\12662720_1660604227525304_6904578094079015420_n.jpg">
            <a:extLst>
              <a:ext uri="{FF2B5EF4-FFF2-40B4-BE49-F238E27FC236}">
                <a16:creationId xmlns:a16="http://schemas.microsoft.com/office/drawing/2014/main" id="{E6787F4D-F8EE-4BFA-A72B-52BEEA87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54616"/>
            <a:ext cx="4477047" cy="291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D:\before siege\Lake_lanao_marawi_city_01.jpg">
            <a:extLst>
              <a:ext uri="{FF2B5EF4-FFF2-40B4-BE49-F238E27FC236}">
                <a16:creationId xmlns:a16="http://schemas.microsoft.com/office/drawing/2014/main" id="{CBF3B825-D3FD-4B7B-BFC7-C0ED3B4C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13" y="937840"/>
            <a:ext cx="5091817" cy="28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:\before siege\968_1649488378636889_2655824921593022726_n-1024x585.jpg">
            <a:extLst>
              <a:ext uri="{FF2B5EF4-FFF2-40B4-BE49-F238E27FC236}">
                <a16:creationId xmlns:a16="http://schemas.microsoft.com/office/drawing/2014/main" id="{90BC38F3-106E-4FE4-9702-2FD95E17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0" y="3784710"/>
            <a:ext cx="5040000" cy="287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C3CE81D-6138-4341-84EF-55C98D3FDF05}"/>
              </a:ext>
            </a:extLst>
          </p:cNvPr>
          <p:cNvGrpSpPr/>
          <p:nvPr/>
        </p:nvGrpSpPr>
        <p:grpSpPr>
          <a:xfrm>
            <a:off x="216488" y="937841"/>
            <a:ext cx="8836778" cy="5731520"/>
            <a:chOff x="198080" y="964305"/>
            <a:chExt cx="8748000" cy="5705055"/>
          </a:xfrm>
        </p:grpSpPr>
        <p:pic>
          <p:nvPicPr>
            <p:cNvPr id="24" name="Picture 6" descr="D:\before siege\25lanao-lake.jpg">
              <a:extLst>
                <a:ext uri="{FF2B5EF4-FFF2-40B4-BE49-F238E27FC236}">
                  <a16:creationId xmlns:a16="http://schemas.microsoft.com/office/drawing/2014/main" id="{12825EC6-D505-4573-98B2-473234092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80" y="964305"/>
              <a:ext cx="8748000" cy="5705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D6F9244-AFA4-445C-B842-36F0D8A89B38}"/>
                </a:ext>
              </a:extLst>
            </p:cNvPr>
            <p:cNvSpPr/>
            <p:nvPr/>
          </p:nvSpPr>
          <p:spPr>
            <a:xfrm>
              <a:off x="373832" y="6093296"/>
              <a:ext cx="24699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2000" b="1" dirty="0">
                  <a:solidFill>
                    <a:schemeClr val="bg1"/>
                  </a:solidFill>
                </a:rPr>
                <a:t>The </a:t>
              </a:r>
              <a:r>
                <a:rPr lang="en-PH" sz="2000" b="1" dirty="0" err="1">
                  <a:solidFill>
                    <a:schemeClr val="bg1"/>
                  </a:solidFill>
                </a:rPr>
                <a:t>Caloc</a:t>
              </a:r>
              <a:r>
                <a:rPr lang="en-PH" sz="2000" b="1" dirty="0">
                  <a:solidFill>
                    <a:schemeClr val="bg1"/>
                  </a:solidFill>
                </a:rPr>
                <a:t>-an Cove</a:t>
              </a:r>
              <a:endParaRPr lang="en-PH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888143-5686-4B5A-8850-48AFC9E7822B}"/>
              </a:ext>
            </a:extLst>
          </p:cNvPr>
          <p:cNvGrpSpPr/>
          <p:nvPr/>
        </p:nvGrpSpPr>
        <p:grpSpPr>
          <a:xfrm>
            <a:off x="216488" y="941542"/>
            <a:ext cx="8837636" cy="5731520"/>
            <a:chOff x="179512" y="885271"/>
            <a:chExt cx="8748000" cy="5856097"/>
          </a:xfrm>
        </p:grpSpPr>
        <p:pic>
          <p:nvPicPr>
            <p:cNvPr id="27" name="Picture 26" descr="D:\before siege\DSC09769.JPG">
              <a:extLst>
                <a:ext uri="{FF2B5EF4-FFF2-40B4-BE49-F238E27FC236}">
                  <a16:creationId xmlns:a16="http://schemas.microsoft.com/office/drawing/2014/main" id="{8562D2C0-D391-4056-B14B-24F598EE3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885271"/>
              <a:ext cx="8748000" cy="585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61CAB1-997A-4D76-91A5-97F7C133E1F1}"/>
                </a:ext>
              </a:extLst>
            </p:cNvPr>
            <p:cNvSpPr/>
            <p:nvPr/>
          </p:nvSpPr>
          <p:spPr>
            <a:xfrm>
              <a:off x="301824" y="6269250"/>
              <a:ext cx="3334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Aerial View of </a:t>
              </a:r>
              <a:r>
                <a:rPr lang="en-PH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Marawi</a:t>
              </a:r>
              <a:r>
                <a:rPr lang="en-PH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City</a:t>
              </a:r>
              <a:endParaRPr lang="en-PH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" name="Picture 1" descr="MCWD Logo 2019 New">
            <a:extLst>
              <a:ext uri="{FF2B5EF4-FFF2-40B4-BE49-F238E27FC236}">
                <a16:creationId xmlns:a16="http://schemas.microsoft.com/office/drawing/2014/main" id="{50E32AB8-6EFE-400E-811E-383E8E6EA0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D:\after siege\FB_IMG_1580863252891.jpg">
            <a:extLst>
              <a:ext uri="{FF2B5EF4-FFF2-40B4-BE49-F238E27FC236}">
                <a16:creationId xmlns:a16="http://schemas.microsoft.com/office/drawing/2014/main" id="{8F5B8E85-385B-4DCE-ADD9-4B636C52B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/>
          <a:stretch/>
        </p:blipFill>
        <p:spPr bwMode="auto">
          <a:xfrm>
            <a:off x="251520" y="386136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:\after siege\FB_IMG_1580863205728.jpg">
            <a:extLst>
              <a:ext uri="{FF2B5EF4-FFF2-40B4-BE49-F238E27FC236}">
                <a16:creationId xmlns:a16="http://schemas.microsoft.com/office/drawing/2014/main" id="{66E06199-4C65-4CFC-9DAC-8BCC9D994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/>
          <a:stretch/>
        </p:blipFill>
        <p:spPr bwMode="auto">
          <a:xfrm>
            <a:off x="4581793" y="3848620"/>
            <a:ext cx="4320000" cy="2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0CD3F0E-C0B8-4D37-BDB8-6FC03F6B6522}"/>
              </a:ext>
            </a:extLst>
          </p:cNvPr>
          <p:cNvSpPr/>
          <p:nvPr/>
        </p:nvSpPr>
        <p:spPr>
          <a:xfrm>
            <a:off x="3203848" y="260648"/>
            <a:ext cx="5684122" cy="5232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P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Aftermath of the </a:t>
            </a:r>
            <a:r>
              <a:rPr lang="en-PH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Marawi</a:t>
            </a:r>
            <a:r>
              <a:rPr lang="en-P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Siege</a:t>
            </a:r>
          </a:p>
        </p:txBody>
      </p:sp>
      <p:pic>
        <p:nvPicPr>
          <p:cNvPr id="34" name="Picture 1" descr="MCWD Logo 2019 New">
            <a:extLst>
              <a:ext uri="{FF2B5EF4-FFF2-40B4-BE49-F238E27FC236}">
                <a16:creationId xmlns:a16="http://schemas.microsoft.com/office/drawing/2014/main" id="{72A09F0B-3D40-4232-A973-9DA987529A6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after siege\20200205_071728.png">
            <a:extLst>
              <a:ext uri="{FF2B5EF4-FFF2-40B4-BE49-F238E27FC236}">
                <a16:creationId xmlns:a16="http://schemas.microsoft.com/office/drawing/2014/main" id="{AC9BB323-7FA0-4C62-8294-5A31683A4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7308"/>
          <a:stretch/>
        </p:blipFill>
        <p:spPr bwMode="auto">
          <a:xfrm>
            <a:off x="251520" y="1008863"/>
            <a:ext cx="4320000" cy="28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D:\after siege\20200205_071535.png">
            <a:extLst>
              <a:ext uri="{FF2B5EF4-FFF2-40B4-BE49-F238E27FC236}">
                <a16:creationId xmlns:a16="http://schemas.microsoft.com/office/drawing/2014/main" id="{5FAE2C05-2EBE-4438-8B7A-0FA3655CC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8"/>
          <a:stretch/>
        </p:blipFill>
        <p:spPr bwMode="auto">
          <a:xfrm>
            <a:off x="4572000" y="1008864"/>
            <a:ext cx="43200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B415359-A50F-48C2-9B4F-9739EA811A23}"/>
              </a:ext>
            </a:extLst>
          </p:cNvPr>
          <p:cNvGrpSpPr/>
          <p:nvPr/>
        </p:nvGrpSpPr>
        <p:grpSpPr>
          <a:xfrm>
            <a:off x="261793" y="3876755"/>
            <a:ext cx="8630207" cy="2892748"/>
            <a:chOff x="261793" y="3848620"/>
            <a:chExt cx="8630207" cy="2892748"/>
          </a:xfrm>
        </p:grpSpPr>
        <p:pic>
          <p:nvPicPr>
            <p:cNvPr id="38" name="Picture 5" descr="D:\after siege\IMG_2756.JPG">
              <a:extLst>
                <a:ext uri="{FF2B5EF4-FFF2-40B4-BE49-F238E27FC236}">
                  <a16:creationId xmlns:a16="http://schemas.microsoft.com/office/drawing/2014/main" id="{33A3EC10-41B0-465B-A493-0A9C52EE4E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861368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D:\after siege\IMG_2753.JPG">
              <a:extLst>
                <a:ext uri="{FF2B5EF4-FFF2-40B4-BE49-F238E27FC236}">
                  <a16:creationId xmlns:a16="http://schemas.microsoft.com/office/drawing/2014/main" id="{ED26D431-6F5B-4471-9B6D-F5F061287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93" y="3848620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94EBA0-0E57-437F-B611-9F3361430346}"/>
              </a:ext>
            </a:extLst>
          </p:cNvPr>
          <p:cNvGrpSpPr/>
          <p:nvPr/>
        </p:nvGrpSpPr>
        <p:grpSpPr>
          <a:xfrm>
            <a:off x="261793" y="1008863"/>
            <a:ext cx="8630686" cy="2880000"/>
            <a:chOff x="261793" y="980728"/>
            <a:chExt cx="8630686" cy="2880000"/>
          </a:xfrm>
        </p:grpSpPr>
        <p:pic>
          <p:nvPicPr>
            <p:cNvPr id="41" name="Picture 5" descr="D:\after siege\20200205_071642.png">
              <a:extLst>
                <a:ext uri="{FF2B5EF4-FFF2-40B4-BE49-F238E27FC236}">
                  <a16:creationId xmlns:a16="http://schemas.microsoft.com/office/drawing/2014/main" id="{E56D85D7-C361-4B19-BFD4-249DCE75C9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19"/>
            <a:stretch/>
          </p:blipFill>
          <p:spPr bwMode="auto">
            <a:xfrm>
              <a:off x="261793" y="980729"/>
              <a:ext cx="4320000" cy="2867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D:\after siege\FB_IMG_1580860795929.jpg">
              <a:extLst>
                <a:ext uri="{FF2B5EF4-FFF2-40B4-BE49-F238E27FC236}">
                  <a16:creationId xmlns:a16="http://schemas.microsoft.com/office/drawing/2014/main" id="{A768C6D1-B711-42D5-9E7A-4C7A6CF539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/>
            <a:stretch/>
          </p:blipFill>
          <p:spPr bwMode="auto">
            <a:xfrm>
              <a:off x="4581792" y="980728"/>
              <a:ext cx="4310687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046BC5-A872-4CFE-98CF-CBA3B80AC128}"/>
              </a:ext>
            </a:extLst>
          </p:cNvPr>
          <p:cNvGrpSpPr/>
          <p:nvPr/>
        </p:nvGrpSpPr>
        <p:grpSpPr>
          <a:xfrm>
            <a:off x="256590" y="3889183"/>
            <a:ext cx="8635890" cy="2914885"/>
            <a:chOff x="-6373216" y="981048"/>
            <a:chExt cx="8635890" cy="2914885"/>
          </a:xfrm>
        </p:grpSpPr>
        <p:pic>
          <p:nvPicPr>
            <p:cNvPr id="44" name="Picture 8" descr="D:\after siege\IMG_2939.JPG">
              <a:extLst>
                <a:ext uri="{FF2B5EF4-FFF2-40B4-BE49-F238E27FC236}">
                  <a16:creationId xmlns:a16="http://schemas.microsoft.com/office/drawing/2014/main" id="{45588502-BB31-4145-B76C-2B9CFB70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73216" y="981048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:\after siege\IMG_2741.JPG">
              <a:extLst>
                <a:ext uri="{FF2B5EF4-FFF2-40B4-BE49-F238E27FC236}">
                  <a16:creationId xmlns:a16="http://schemas.microsoft.com/office/drawing/2014/main" id="{25064882-C5C6-4474-A4C5-EA14F4CA8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7326" y="1015933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940E4A2-7848-49A4-98AC-DA88959CB38C}"/>
              </a:ext>
            </a:extLst>
          </p:cNvPr>
          <p:cNvGrpSpPr/>
          <p:nvPr/>
        </p:nvGrpSpPr>
        <p:grpSpPr>
          <a:xfrm>
            <a:off x="252000" y="1008863"/>
            <a:ext cx="8640480" cy="2880000"/>
            <a:chOff x="252000" y="980728"/>
            <a:chExt cx="8640480" cy="2880000"/>
          </a:xfrm>
        </p:grpSpPr>
        <p:pic>
          <p:nvPicPr>
            <p:cNvPr id="47" name="Picture 3" descr="D:\after siege\IMG_2742.JPG">
              <a:extLst>
                <a:ext uri="{FF2B5EF4-FFF2-40B4-BE49-F238E27FC236}">
                  <a16:creationId xmlns:a16="http://schemas.microsoft.com/office/drawing/2014/main" id="{88CCEB1B-C8EE-4177-9D1B-44F48FA76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480" y="980728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" descr="D:\after siege\20200205_180615.png">
              <a:extLst>
                <a:ext uri="{FF2B5EF4-FFF2-40B4-BE49-F238E27FC236}">
                  <a16:creationId xmlns:a16="http://schemas.microsoft.com/office/drawing/2014/main" id="{E117FA89-E530-475D-8017-910C5856B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81"/>
            <a:stretch/>
          </p:blipFill>
          <p:spPr bwMode="auto">
            <a:xfrm>
              <a:off x="252000" y="980729"/>
              <a:ext cx="4320000" cy="2867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43C0AC-F5D7-4580-9BA9-545B8593D1C7}"/>
              </a:ext>
            </a:extLst>
          </p:cNvPr>
          <p:cNvGrpSpPr/>
          <p:nvPr/>
        </p:nvGrpSpPr>
        <p:grpSpPr>
          <a:xfrm>
            <a:off x="252000" y="3889183"/>
            <a:ext cx="8640480" cy="2880320"/>
            <a:chOff x="252000" y="4437112"/>
            <a:chExt cx="8640480" cy="2880320"/>
          </a:xfrm>
        </p:grpSpPr>
        <p:pic>
          <p:nvPicPr>
            <p:cNvPr id="50" name="Picture 6" descr="D:\after siege\IMG_2739.JPG">
              <a:extLst>
                <a:ext uri="{FF2B5EF4-FFF2-40B4-BE49-F238E27FC236}">
                  <a16:creationId xmlns:a16="http://schemas.microsoft.com/office/drawing/2014/main" id="{C4520E1B-7350-4A18-8234-1A10AE2D8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0" y="4437432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7" descr="D:\after siege\IMG_2993.JPG">
              <a:extLst>
                <a:ext uri="{FF2B5EF4-FFF2-40B4-BE49-F238E27FC236}">
                  <a16:creationId xmlns:a16="http://schemas.microsoft.com/office/drawing/2014/main" id="{07CCD619-6F98-4EBC-9B98-A5358A230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480" y="4437112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10" descr="D:\after siege\20200205_180307.png">
            <a:extLst>
              <a:ext uri="{FF2B5EF4-FFF2-40B4-BE49-F238E27FC236}">
                <a16:creationId xmlns:a16="http://schemas.microsoft.com/office/drawing/2014/main" id="{77AE372B-0CAE-4D9B-83B4-81F79AFA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3894873"/>
            <a:ext cx="4320000" cy="28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65CC10B-7C2B-4040-8DCF-A2AB16DE0F0C}"/>
              </a:ext>
            </a:extLst>
          </p:cNvPr>
          <p:cNvGrpSpPr/>
          <p:nvPr/>
        </p:nvGrpSpPr>
        <p:grpSpPr>
          <a:xfrm>
            <a:off x="251520" y="980728"/>
            <a:ext cx="8636450" cy="2880000"/>
            <a:chOff x="251520" y="980728"/>
            <a:chExt cx="8636450" cy="2880000"/>
          </a:xfrm>
        </p:grpSpPr>
        <p:pic>
          <p:nvPicPr>
            <p:cNvPr id="54" name="Picture 12" descr="D:\after siege\IMG_2969.JPG">
              <a:extLst>
                <a:ext uri="{FF2B5EF4-FFF2-40B4-BE49-F238E27FC236}">
                  <a16:creationId xmlns:a16="http://schemas.microsoft.com/office/drawing/2014/main" id="{97F67E87-8B30-4B1B-83B6-0F7A6253B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80728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3" descr="D:\after siege\IMG_2956.JPG">
              <a:extLst>
                <a:ext uri="{FF2B5EF4-FFF2-40B4-BE49-F238E27FC236}">
                  <a16:creationId xmlns:a16="http://schemas.microsoft.com/office/drawing/2014/main" id="{496C0242-239C-4886-A897-418A8B4BE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970" y="980728"/>
              <a:ext cx="432000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14" descr="D:\after siege\FB_IMG_1580863337629.jpg">
            <a:extLst>
              <a:ext uri="{FF2B5EF4-FFF2-40B4-BE49-F238E27FC236}">
                <a16:creationId xmlns:a16="http://schemas.microsoft.com/office/drawing/2014/main" id="{59D5DFCC-E5D2-4924-8DFB-6646FA852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/>
          <a:stretch/>
        </p:blipFill>
        <p:spPr bwMode="auto">
          <a:xfrm>
            <a:off x="4567970" y="3861368"/>
            <a:ext cx="4320000" cy="286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76CEF71-D17A-4CA8-834A-263776A7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4674"/>
            <a:ext cx="8928992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8A37B01-23C4-46AA-8030-6C29D9856977}"/>
              </a:ext>
            </a:extLst>
          </p:cNvPr>
          <p:cNvSpPr/>
          <p:nvPr/>
        </p:nvSpPr>
        <p:spPr>
          <a:xfrm>
            <a:off x="251520" y="6197242"/>
            <a:ext cx="8636450" cy="40011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PH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Masjeed</a:t>
            </a:r>
            <a:r>
              <a:rPr lang="en-PH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PH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Bato</a:t>
            </a:r>
            <a:r>
              <a:rPr lang="en-PH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Ali before and after</a:t>
            </a:r>
          </a:p>
        </p:txBody>
      </p:sp>
    </p:spTree>
    <p:extLst>
      <p:ext uri="{BB962C8B-B14F-4D97-AF65-F5344CB8AC3E}">
        <p14:creationId xmlns:p14="http://schemas.microsoft.com/office/powerpoint/2010/main" val="20855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MCWD Logo 2019 New">
            <a:extLst>
              <a:ext uri="{FF2B5EF4-FFF2-40B4-BE49-F238E27FC236}">
                <a16:creationId xmlns:a16="http://schemas.microsoft.com/office/drawing/2014/main" id="{23C03577-67FB-4CE6-9818-BA717DCA6B8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778B6A6-1BC8-4177-B155-1C66981F3C8E}"/>
              </a:ext>
            </a:extLst>
          </p:cNvPr>
          <p:cNvSpPr txBox="1">
            <a:spLocks/>
          </p:cNvSpPr>
          <p:nvPr/>
        </p:nvSpPr>
        <p:spPr>
          <a:xfrm>
            <a:off x="3138737" y="332656"/>
            <a:ext cx="5753743" cy="93610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n-P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 Capacity Building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CCFE2F-AB1E-445B-8035-0817AA78B25B}"/>
              </a:ext>
            </a:extLst>
          </p:cNvPr>
          <p:cNvGrpSpPr/>
          <p:nvPr/>
        </p:nvGrpSpPr>
        <p:grpSpPr>
          <a:xfrm>
            <a:off x="230801" y="1281400"/>
            <a:ext cx="8681979" cy="5160000"/>
            <a:chOff x="230801" y="1281400"/>
            <a:chExt cx="8681979" cy="5160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03CEEAD-50F2-4742-ACEC-FAD45BB02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75" y="2901400"/>
              <a:ext cx="288000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 descr="E:\Samsung S6 Memory\MCWD Pix\20190905_114448.jpg">
              <a:extLst>
                <a:ext uri="{FF2B5EF4-FFF2-40B4-BE49-F238E27FC236}">
                  <a16:creationId xmlns:a16="http://schemas.microsoft.com/office/drawing/2014/main" id="{7B130747-1818-4B48-9693-FC97ECB18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136" y="1281400"/>
              <a:ext cx="288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D0DB38DF-5DE8-45BD-8AD6-ABF8E2633FDB}"/>
                </a:ext>
              </a:extLst>
            </p:cNvPr>
            <p:cNvSpPr txBox="1">
              <a:spLocks/>
            </p:cNvSpPr>
            <p:nvPr/>
          </p:nvSpPr>
          <p:spPr>
            <a:xfrm>
              <a:off x="6032780" y="2431614"/>
              <a:ext cx="2880000" cy="432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rgbClr val="FFFF00"/>
                  </a:solidFill>
                </a:rPr>
                <a:t>Water Quality Management Training </a:t>
              </a:r>
              <a:r>
                <a:rPr lang="en-PH" sz="1400" b="1" dirty="0">
                  <a:solidFill>
                    <a:srgbClr val="FFFF00"/>
                  </a:solidFill>
                </a:rPr>
                <a:t>conducted by Cagayan de Oro WD</a:t>
              </a:r>
            </a:p>
          </p:txBody>
        </p:sp>
        <p:pic>
          <p:nvPicPr>
            <p:cNvPr id="15" name="Picture 3" descr="E:\Samsung S6 Memory\MCWD Pix\20180829_105251.jpg">
              <a:extLst>
                <a:ext uri="{FF2B5EF4-FFF2-40B4-BE49-F238E27FC236}">
                  <a16:creationId xmlns:a16="http://schemas.microsoft.com/office/drawing/2014/main" id="{B675E12F-D48E-4FB9-A78F-A3A017FC3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1281400"/>
              <a:ext cx="288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E:\Samsung S6 Memory\MCWD Pix\20181212_092725.jpg">
              <a:extLst>
                <a:ext uri="{FF2B5EF4-FFF2-40B4-BE49-F238E27FC236}">
                  <a16:creationId xmlns:a16="http://schemas.microsoft.com/office/drawing/2014/main" id="{7494344B-0067-43E8-8A76-209D11D7D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175" y="1281400"/>
              <a:ext cx="288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1">
              <a:extLst>
                <a:ext uri="{FF2B5EF4-FFF2-40B4-BE49-F238E27FC236}">
                  <a16:creationId xmlns:a16="http://schemas.microsoft.com/office/drawing/2014/main" id="{BB47AEEA-C4C6-45C1-BA4A-38F0517715FB}"/>
                </a:ext>
              </a:extLst>
            </p:cNvPr>
            <p:cNvSpPr txBox="1">
              <a:spLocks/>
            </p:cNvSpPr>
            <p:nvPr/>
          </p:nvSpPr>
          <p:spPr>
            <a:xfrm>
              <a:off x="261088" y="2438900"/>
              <a:ext cx="2880000" cy="432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PH" sz="1400" b="1" dirty="0">
                  <a:solidFill>
                    <a:srgbClr val="FFFF00"/>
                  </a:solidFill>
                </a:rPr>
                <a:t>Hydraulic Analysis Through </a:t>
              </a:r>
              <a:r>
                <a:rPr lang="en-PH" sz="1400" b="1" dirty="0" err="1">
                  <a:solidFill>
                    <a:srgbClr val="FFFF00"/>
                  </a:solidFill>
                </a:rPr>
                <a:t>Ephanet</a:t>
              </a:r>
              <a:r>
                <a:rPr lang="en-PH" sz="1400" b="1" dirty="0">
                  <a:solidFill>
                    <a:srgbClr val="FFFF00"/>
                  </a:solidFill>
                </a:rPr>
                <a:t> conducted by Cagayan de Oro WD</a:t>
              </a:r>
            </a:p>
          </p:txBody>
        </p:sp>
        <p:sp>
          <p:nvSpPr>
            <p:cNvPr id="19" name="Content Placeholder 1">
              <a:extLst>
                <a:ext uri="{FF2B5EF4-FFF2-40B4-BE49-F238E27FC236}">
                  <a16:creationId xmlns:a16="http://schemas.microsoft.com/office/drawing/2014/main" id="{AF6188E5-5A06-4407-B640-0D5B19914DF2}"/>
                </a:ext>
              </a:extLst>
            </p:cNvPr>
            <p:cNvSpPr txBox="1">
              <a:spLocks/>
            </p:cNvSpPr>
            <p:nvPr/>
          </p:nvSpPr>
          <p:spPr>
            <a:xfrm>
              <a:off x="3151049" y="2442291"/>
              <a:ext cx="2880000" cy="432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rgbClr val="FFFF00"/>
                  </a:solidFill>
                </a:rPr>
                <a:t>Operation and Maintenance </a:t>
              </a:r>
              <a:r>
                <a:rPr lang="en-PH" sz="1400" b="1" dirty="0">
                  <a:solidFill>
                    <a:srgbClr val="FFFF00"/>
                  </a:solidFill>
                </a:rPr>
                <a:t>conducted by Cagayan de Oro WD</a:t>
              </a:r>
            </a:p>
            <a:p>
              <a:pPr marL="0" indent="0" algn="ctr">
                <a:buNone/>
              </a:pPr>
              <a:endParaRPr lang="en-PH" sz="1400" b="1" dirty="0">
                <a:solidFill>
                  <a:srgbClr val="FFFF00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4FA39B1-F4DC-4DEC-9C31-9819C58E2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049" y="2893184"/>
              <a:ext cx="288000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Content Placeholder 1">
              <a:extLst>
                <a:ext uri="{FF2B5EF4-FFF2-40B4-BE49-F238E27FC236}">
                  <a16:creationId xmlns:a16="http://schemas.microsoft.com/office/drawing/2014/main" id="{1A0C4498-706F-482F-8AAF-C7C04BE9346B}"/>
                </a:ext>
              </a:extLst>
            </p:cNvPr>
            <p:cNvSpPr txBox="1">
              <a:spLocks/>
            </p:cNvSpPr>
            <p:nvPr/>
          </p:nvSpPr>
          <p:spPr>
            <a:xfrm>
              <a:off x="230801" y="3594663"/>
              <a:ext cx="2880000" cy="432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PH" sz="1400" b="1" dirty="0">
                  <a:solidFill>
                    <a:srgbClr val="FFFF00"/>
                  </a:solidFill>
                </a:rPr>
                <a:t>Training of Geographical Information System (GIS) for the Establishment of Water Supply System</a:t>
              </a:r>
            </a:p>
          </p:txBody>
        </p:sp>
        <p:sp>
          <p:nvSpPr>
            <p:cNvPr id="35" name="Content Placeholder 1">
              <a:extLst>
                <a:ext uri="{FF2B5EF4-FFF2-40B4-BE49-F238E27FC236}">
                  <a16:creationId xmlns:a16="http://schemas.microsoft.com/office/drawing/2014/main" id="{BE535053-AE97-4143-856A-80FB9F511399}"/>
                </a:ext>
              </a:extLst>
            </p:cNvPr>
            <p:cNvSpPr txBox="1">
              <a:spLocks/>
            </p:cNvSpPr>
            <p:nvPr/>
          </p:nvSpPr>
          <p:spPr>
            <a:xfrm>
              <a:off x="3138275" y="4026663"/>
              <a:ext cx="2880000" cy="4977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PH" sz="1400" b="1" dirty="0">
                  <a:solidFill>
                    <a:srgbClr val="FFFF00"/>
                  </a:solidFill>
                </a:rPr>
                <a:t>Peer to Peer Sharing with Big Brother </a:t>
              </a:r>
              <a:r>
                <a:rPr lang="en-PH" sz="1400" b="1" dirty="0" err="1">
                  <a:solidFill>
                    <a:srgbClr val="FFFF00"/>
                  </a:solidFill>
                </a:rPr>
                <a:t>Wao</a:t>
              </a:r>
              <a:r>
                <a:rPr lang="en-PH" sz="1400" b="1" dirty="0">
                  <a:solidFill>
                    <a:srgbClr val="FFFF00"/>
                  </a:solidFill>
                </a:rPr>
                <a:t> Water  District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609972-F5AD-4886-8B73-2D5DFE8CC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662" y="2893184"/>
              <a:ext cx="2880000" cy="1620000"/>
            </a:xfrm>
            <a:prstGeom prst="rect">
              <a:avLst/>
            </a:prstGeom>
          </p:spPr>
        </p:pic>
        <p:sp>
          <p:nvSpPr>
            <p:cNvPr id="37" name="Content Placeholder 1">
              <a:extLst>
                <a:ext uri="{FF2B5EF4-FFF2-40B4-BE49-F238E27FC236}">
                  <a16:creationId xmlns:a16="http://schemas.microsoft.com/office/drawing/2014/main" id="{35984ECB-329A-4295-99AD-41130C2D15A4}"/>
                </a:ext>
              </a:extLst>
            </p:cNvPr>
            <p:cNvSpPr txBox="1">
              <a:spLocks/>
            </p:cNvSpPr>
            <p:nvPr/>
          </p:nvSpPr>
          <p:spPr>
            <a:xfrm>
              <a:off x="5995775" y="3988363"/>
              <a:ext cx="2880000" cy="4977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PH" sz="1400" b="1" dirty="0">
                  <a:solidFill>
                    <a:srgbClr val="FFFF00"/>
                  </a:solidFill>
                </a:rPr>
                <a:t>Development of </a:t>
              </a:r>
            </a:p>
            <a:p>
              <a:pPr marL="0" indent="0" algn="ctr">
                <a:buNone/>
              </a:pPr>
              <a:r>
                <a:rPr lang="en-PH" sz="1400" b="1" dirty="0">
                  <a:solidFill>
                    <a:srgbClr val="FFFF00"/>
                  </a:solidFill>
                </a:rPr>
                <a:t>Water Safety Plan (WSP)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92DCE9-5B26-4CC6-8287-AAC81107CE0F}"/>
                </a:ext>
              </a:extLst>
            </p:cNvPr>
            <p:cNvGrpSpPr/>
            <p:nvPr/>
          </p:nvGrpSpPr>
          <p:grpSpPr>
            <a:xfrm>
              <a:off x="1017268" y="4512297"/>
              <a:ext cx="7137453" cy="1929103"/>
              <a:chOff x="1298624" y="4512297"/>
              <a:chExt cx="7137453" cy="192910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FC40ADA-BF0A-4D33-AF40-8ABB6AE3D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8624" y="4521400"/>
                <a:ext cx="2880000" cy="19200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99024AA-EAB5-4596-B076-24BE9FD6B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624" y="4512297"/>
                <a:ext cx="4257453" cy="191880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F1A203-7B60-47E8-BFBA-B7399A633E08}"/>
              </a:ext>
            </a:extLst>
          </p:cNvPr>
          <p:cNvGrpSpPr/>
          <p:nvPr/>
        </p:nvGrpSpPr>
        <p:grpSpPr>
          <a:xfrm>
            <a:off x="236530" y="1118020"/>
            <a:ext cx="8655469" cy="5672194"/>
            <a:chOff x="236530" y="1118020"/>
            <a:chExt cx="8655469" cy="56721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F0E3DA3-3624-42DD-B67C-B2DDABF23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999" y="2237398"/>
              <a:ext cx="1215000" cy="2160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55BB2E2-879F-4CA7-82AE-752E22F5A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27993" y="2510043"/>
              <a:ext cx="2227435" cy="167057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D7A3762-7683-4788-A8BA-8C7A16CAF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422" y="3880211"/>
              <a:ext cx="2885577" cy="288557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E4FACB4-39BE-47E8-AA28-22731F968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4"/>
            <a:stretch/>
          </p:blipFill>
          <p:spPr>
            <a:xfrm>
              <a:off x="6006904" y="1132857"/>
              <a:ext cx="2885095" cy="1217084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A41353-95B4-4CF8-B8C3-3180C6C6581A}"/>
                </a:ext>
              </a:extLst>
            </p:cNvPr>
            <p:cNvSpPr/>
            <p:nvPr/>
          </p:nvSpPr>
          <p:spPr>
            <a:xfrm>
              <a:off x="236530" y="1118020"/>
              <a:ext cx="6574088" cy="5672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600" b="1" u="sng" dirty="0">
                  <a:solidFill>
                    <a:srgbClr val="002060"/>
                  </a:solidFill>
                </a:rPr>
                <a:t>Trainings, Seminars and Workshops Conducted by USAID</a:t>
              </a:r>
              <a:endParaRPr lang="en-PH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1.) Development of Water Safety Plan (WSP)</a:t>
              </a:r>
            </a:p>
            <a:p>
              <a:pPr indent="182563"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Status: WSP already submitted to LWUA for Approval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2.) Training of Understanding Ground Water and Wells</a:t>
              </a:r>
            </a:p>
            <a:p>
              <a:pPr indent="182563"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Conducted by Falcon CEST and NWRB (May 26, 2021 )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3.) Training on BCRP Business Continuity and Recovery Plan for Covid-19</a:t>
              </a:r>
            </a:p>
            <a:p>
              <a:pPr indent="182563"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Conducted January 27, 2021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4.) Business Planning Training for MCWD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November 16-18,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5.) Orientation On Public Financial Management Systems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November 5,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6.) Training On Septage Treatment Facility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October 27,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7.) Orientation on Government’s Hazard and Risk Assessment Tools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Sept. 30,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8.) Maynilad </a:t>
              </a:r>
              <a:r>
                <a:rPr lang="en-PH" sz="1200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Nextwave</a:t>
              </a: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Glide Into The New Normal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September 24,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9.) Behavioral Change Communication Social Marketing Training for MCWD 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Sept. 22,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10.) Orientation on E-Payment for WD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July 17,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11.) Rapid </a:t>
              </a:r>
              <a:r>
                <a:rPr lang="en-PH" sz="1200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Assssment</a:t>
              </a: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for Water Service Providers on E-Payment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June 17,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12.) Round Table Discussion on the Impacts of Covid19 Pandemic to Water Service Providers</a:t>
              </a:r>
            </a:p>
            <a:p>
              <a:pPr indent="266700"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Conducted: May 15, 2020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13.) Septage Management Ordinance Review 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March 12-13, 2020)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14.) </a:t>
              </a:r>
              <a:r>
                <a:rPr lang="en-PH" sz="1200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Banchmarking</a:t>
              </a: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of MCWD: Peer to Peer Sharing with </a:t>
              </a:r>
              <a:r>
                <a:rPr lang="en-PH" sz="1200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Wao</a:t>
              </a: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Water District 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last</a:t>
              </a: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January 23, 2020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15.) Training on GIS for the Establishment of Water Supply System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December 11-13, 2019)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16.) Water Quality Management Training (</a:t>
              </a:r>
              <a:r>
                <a:rPr lang="en-PH" sz="1200" i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September 4-6, 2019)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</a:rPr>
                <a:t>17.) Seminar on Operation and Maintenance (November 14, 2018)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18.) </a:t>
              </a:r>
              <a:r>
                <a:rPr lang="en-PH" sz="1200" dirty="0" err="1">
                  <a:solidFill>
                    <a:srgbClr val="002060"/>
                  </a:solidFill>
                </a:rPr>
                <a:t>WaterLinks</a:t>
              </a:r>
              <a:r>
                <a:rPr lang="en-PH" sz="1200" dirty="0">
                  <a:solidFill>
                    <a:srgbClr val="002060"/>
                  </a:solidFill>
                </a:rPr>
                <a:t> Forum (September 25-27, 2018)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</a:rPr>
                <a:t>19.) Hydraulic Modeling (August 29-31, 2018)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PH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20.) </a:t>
              </a:r>
              <a:r>
                <a:rPr lang="en-PH" sz="1200" dirty="0">
                  <a:solidFill>
                    <a:srgbClr val="002060"/>
                  </a:solidFill>
                </a:rPr>
                <a:t>NEDA Regional Planning Workshop on Philippine Water Supply and Sanitation (June 19-21, 2018)</a:t>
              </a:r>
              <a:endParaRPr lang="en-PH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5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MCWD Logo 2019 New">
            <a:extLst>
              <a:ext uri="{FF2B5EF4-FFF2-40B4-BE49-F238E27FC236}">
                <a16:creationId xmlns:a16="http://schemas.microsoft.com/office/drawing/2014/main" id="{3C888AA6-D4F7-4712-8FF9-5C8A22744F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5EBAE7C-21D5-4BC0-9FBA-25985C94007B}"/>
              </a:ext>
            </a:extLst>
          </p:cNvPr>
          <p:cNvSpPr txBox="1">
            <a:spLocks/>
          </p:cNvSpPr>
          <p:nvPr/>
        </p:nvSpPr>
        <p:spPr>
          <a:xfrm>
            <a:off x="3138737" y="332656"/>
            <a:ext cx="5753743" cy="93610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PH" b="1" dirty="0">
                <a:solidFill>
                  <a:srgbClr val="002060"/>
                </a:solidFill>
              </a:rPr>
              <a:t>USAID SURGE Donated GIS Equipment and various tools and gadgets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EF755-AB72-435B-BE99-BBCA3BBB5335}"/>
              </a:ext>
            </a:extLst>
          </p:cNvPr>
          <p:cNvGrpSpPr/>
          <p:nvPr/>
        </p:nvGrpSpPr>
        <p:grpSpPr>
          <a:xfrm>
            <a:off x="854308" y="1268760"/>
            <a:ext cx="7435384" cy="5374970"/>
            <a:chOff x="380069" y="231343"/>
            <a:chExt cx="8117199" cy="62940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18A4C5-CF7A-4400-81CB-6DFD696EC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9" t="7710" r="27624" b="5664"/>
            <a:stretch/>
          </p:blipFill>
          <p:spPr>
            <a:xfrm>
              <a:off x="5795896" y="3622562"/>
              <a:ext cx="2701372" cy="287740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3C83F0-E686-461C-BB2C-6474759AD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69" y="3645344"/>
              <a:ext cx="1920000" cy="144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A597C3-C09A-495F-A51C-6CF45EA7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069" y="3645344"/>
              <a:ext cx="1920000" cy="14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0A21B9-2C65-42FF-AB11-1A9D1F57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803" y="5082746"/>
              <a:ext cx="1920000" cy="144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0DFFB9-C641-4673-9C77-CC5FE67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803" y="5082746"/>
              <a:ext cx="1920000" cy="144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6D0EBE-88D5-4282-A64D-0AC4CF6B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220069" y="3654385"/>
              <a:ext cx="1920000" cy="144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64407-EC61-49C7-A908-D9A9520FE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49" y="5085344"/>
              <a:ext cx="1920000" cy="144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617A7E-3D21-404B-895A-46390B73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164" t="6128" r="14674" b="8645"/>
            <a:stretch/>
          </p:blipFill>
          <p:spPr>
            <a:xfrm>
              <a:off x="5556648" y="231343"/>
              <a:ext cx="2930934" cy="162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217A9F-603B-4FAE-A6D3-9763639F6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103" r="8620"/>
            <a:stretch/>
          </p:blipFill>
          <p:spPr>
            <a:xfrm>
              <a:off x="380069" y="231343"/>
              <a:ext cx="2986548" cy="1620000"/>
            </a:xfrm>
            <a:prstGeom prst="rect">
              <a:avLst/>
            </a:prstGeom>
          </p:spPr>
        </p:pic>
        <p:pic>
          <p:nvPicPr>
            <p:cNvPr id="16" name="Content Placeholder 4">
              <a:extLst>
                <a:ext uri="{FF2B5EF4-FFF2-40B4-BE49-F238E27FC236}">
                  <a16:creationId xmlns:a16="http://schemas.microsoft.com/office/drawing/2014/main" id="{38064054-9D9A-4BAC-BB51-3CF8361A6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1019" r="13722"/>
            <a:stretch/>
          </p:blipFill>
          <p:spPr>
            <a:xfrm>
              <a:off x="3317021" y="1869425"/>
              <a:ext cx="2509958" cy="1800000"/>
            </a:xfrm>
            <a:prstGeom prst="rect">
              <a:avLst/>
            </a:prstGeom>
          </p:spPr>
        </p:pic>
        <p:pic>
          <p:nvPicPr>
            <p:cNvPr id="17" name="Content Placeholder 3">
              <a:extLst>
                <a:ext uri="{FF2B5EF4-FFF2-40B4-BE49-F238E27FC236}">
                  <a16:creationId xmlns:a16="http://schemas.microsoft.com/office/drawing/2014/main" id="{31CF829C-BF8D-4874-81FC-43E75D324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1" r="31438"/>
            <a:stretch/>
          </p:blipFill>
          <p:spPr>
            <a:xfrm>
              <a:off x="380069" y="1869425"/>
              <a:ext cx="3168863" cy="180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FF2A4D-5B9B-4D22-9BC7-23C6CAB25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8" r="30637"/>
            <a:stretch/>
          </p:blipFill>
          <p:spPr>
            <a:xfrm>
              <a:off x="3341189" y="240384"/>
              <a:ext cx="2215459" cy="162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FAA2125-13FE-4F7A-9DFA-B1E6FD467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98" b="24905"/>
            <a:stretch/>
          </p:blipFill>
          <p:spPr>
            <a:xfrm rot="16200000">
              <a:off x="6122115" y="1272789"/>
              <a:ext cx="1800000" cy="2950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4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CAA47-A1BF-4913-A35D-9FA12667B359}"/>
              </a:ext>
            </a:extLst>
          </p:cNvPr>
          <p:cNvGrpSpPr/>
          <p:nvPr/>
        </p:nvGrpSpPr>
        <p:grpSpPr>
          <a:xfrm>
            <a:off x="253224" y="1717574"/>
            <a:ext cx="8648082" cy="4863423"/>
            <a:chOff x="253224" y="1717574"/>
            <a:chExt cx="8648082" cy="48634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07B706-8109-4AF4-B169-516EEDEC2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306" y="4150987"/>
              <a:ext cx="4320000" cy="243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3EE455-C6CB-417B-9E81-B9319E4F9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24" y="1717574"/>
              <a:ext cx="4320000" cy="243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588B6F-0790-495A-94E2-753D14992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543" y="1717574"/>
              <a:ext cx="4320000" cy="243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8E8A0F-8795-46B9-8E3E-C7BD6F91F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41" y="4150997"/>
              <a:ext cx="4320000" cy="2430000"/>
            </a:xfrm>
            <a:prstGeom prst="rect">
              <a:avLst/>
            </a:prstGeom>
          </p:spPr>
        </p:pic>
      </p:grpSp>
      <p:pic>
        <p:nvPicPr>
          <p:cNvPr id="13" name="Picture 1" descr="MCWD Logo 2019 New">
            <a:extLst>
              <a:ext uri="{FF2B5EF4-FFF2-40B4-BE49-F238E27FC236}">
                <a16:creationId xmlns:a16="http://schemas.microsoft.com/office/drawing/2014/main" id="{FD74455D-D5CD-422E-A807-ED637C58EBC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75B7DC00-6BB3-4524-B649-CBDB555393B4}"/>
              </a:ext>
            </a:extLst>
          </p:cNvPr>
          <p:cNvSpPr txBox="1">
            <a:spLocks/>
          </p:cNvSpPr>
          <p:nvPr/>
        </p:nvSpPr>
        <p:spPr>
          <a:xfrm>
            <a:off x="3138737" y="304520"/>
            <a:ext cx="5753743" cy="1359467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PH" sz="1800" b="1" dirty="0">
                <a:solidFill>
                  <a:srgbClr val="002060"/>
                </a:solidFill>
              </a:rPr>
              <a:t>USAID SURGE conducted Geo-Earth Resistivity Survey for the Permanent and Temporary Shelters in Barangays: </a:t>
            </a:r>
            <a:r>
              <a:rPr lang="en-PH" sz="1800" b="1" dirty="0" err="1">
                <a:solidFill>
                  <a:srgbClr val="002060"/>
                </a:solidFill>
              </a:rPr>
              <a:t>Sagonsongan</a:t>
            </a:r>
            <a:r>
              <a:rPr lang="en-PH" sz="1800" b="1" dirty="0">
                <a:solidFill>
                  <a:srgbClr val="002060"/>
                </a:solidFill>
              </a:rPr>
              <a:t>, </a:t>
            </a:r>
            <a:r>
              <a:rPr lang="en-PH" sz="1800" b="1" dirty="0" err="1">
                <a:solidFill>
                  <a:srgbClr val="002060"/>
                </a:solidFill>
              </a:rPr>
              <a:t>Buganga</a:t>
            </a:r>
            <a:r>
              <a:rPr lang="en-PH" sz="1800" b="1" dirty="0">
                <a:solidFill>
                  <a:srgbClr val="002060"/>
                </a:solidFill>
              </a:rPr>
              <a:t>, </a:t>
            </a:r>
            <a:r>
              <a:rPr lang="en-PH" sz="1800" b="1" dirty="0" err="1">
                <a:solidFill>
                  <a:srgbClr val="002060"/>
                </a:solidFill>
              </a:rPr>
              <a:t>Kilala</a:t>
            </a:r>
            <a:r>
              <a:rPr lang="en-PH" sz="1800" b="1" dirty="0">
                <a:solidFill>
                  <a:srgbClr val="002060"/>
                </a:solidFill>
              </a:rPr>
              <a:t>, </a:t>
            </a:r>
            <a:r>
              <a:rPr lang="en-PH" sz="1800" b="1" dirty="0" err="1">
                <a:solidFill>
                  <a:srgbClr val="002060"/>
                </a:solidFill>
              </a:rPr>
              <a:t>Gadongan</a:t>
            </a:r>
            <a:r>
              <a:rPr lang="en-PH" sz="1800" b="1" dirty="0">
                <a:solidFill>
                  <a:srgbClr val="002060"/>
                </a:solidFill>
              </a:rPr>
              <a:t>, Dulay, </a:t>
            </a:r>
            <a:r>
              <a:rPr lang="en-PH" sz="1800" b="1" dirty="0" err="1">
                <a:solidFill>
                  <a:srgbClr val="002060"/>
                </a:solidFill>
              </a:rPr>
              <a:t>Patani</a:t>
            </a:r>
            <a:r>
              <a:rPr lang="en-PH" sz="1800" b="1" dirty="0">
                <a:solidFill>
                  <a:srgbClr val="002060"/>
                </a:solidFill>
              </a:rPr>
              <a:t> and MSU seven (7) barangays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F0B828-B7F5-46BC-B6CF-98DCCAA00489}"/>
              </a:ext>
            </a:extLst>
          </p:cNvPr>
          <p:cNvGrpSpPr/>
          <p:nvPr/>
        </p:nvGrpSpPr>
        <p:grpSpPr>
          <a:xfrm>
            <a:off x="1214410" y="1729490"/>
            <a:ext cx="6970373" cy="4797921"/>
            <a:chOff x="1214410" y="1729490"/>
            <a:chExt cx="6970373" cy="47979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ECB273-05EC-4662-B1FC-C912BC81C89B}"/>
                </a:ext>
              </a:extLst>
            </p:cNvPr>
            <p:cNvGrpSpPr/>
            <p:nvPr/>
          </p:nvGrpSpPr>
          <p:grpSpPr>
            <a:xfrm>
              <a:off x="1214410" y="1729490"/>
              <a:ext cx="6970373" cy="4797921"/>
              <a:chOff x="1214410" y="1729490"/>
              <a:chExt cx="6970373" cy="479792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9081F22-C22D-417D-9940-2C2E94C6A7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692"/>
              <a:stretch/>
            </p:blipFill>
            <p:spPr>
              <a:xfrm>
                <a:off x="1214410" y="1729490"/>
                <a:ext cx="3871137" cy="4797921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25E9E29-C1D6-4279-920B-7ECD628E62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4" r="17915"/>
              <a:stretch/>
            </p:blipFill>
            <p:spPr>
              <a:xfrm rot="5400000">
                <a:off x="4242772" y="2585401"/>
                <a:ext cx="4797921" cy="3086100"/>
              </a:xfrm>
              <a:prstGeom prst="rect">
                <a:avLst/>
              </a:prstGeom>
            </p:spPr>
          </p:pic>
        </p:grpSp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C670F637-8758-4AF4-ACA5-D08752841D1A}"/>
                </a:ext>
              </a:extLst>
            </p:cNvPr>
            <p:cNvSpPr txBox="1">
              <a:spLocks/>
            </p:cNvSpPr>
            <p:nvPr/>
          </p:nvSpPr>
          <p:spPr>
            <a:xfrm>
              <a:off x="5093412" y="5891092"/>
              <a:ext cx="3086101" cy="5371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PH" sz="1400" dirty="0" err="1">
                  <a:solidFill>
                    <a:srgbClr val="FFFF00"/>
                  </a:solidFill>
                </a:rPr>
                <a:t>Deepwell</a:t>
              </a:r>
              <a:r>
                <a:rPr lang="en-PH" sz="1400" dirty="0">
                  <a:solidFill>
                    <a:srgbClr val="FFFF00"/>
                  </a:solidFill>
                </a:rPr>
                <a:t> drilling at Dulay Temporary Shelter</a:t>
              </a:r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0909A5EB-D000-4CDB-8DE7-58BB6EB13857}"/>
                </a:ext>
              </a:extLst>
            </p:cNvPr>
            <p:cNvSpPr txBox="1">
              <a:spLocks/>
            </p:cNvSpPr>
            <p:nvPr/>
          </p:nvSpPr>
          <p:spPr>
            <a:xfrm>
              <a:off x="1214410" y="5884227"/>
              <a:ext cx="3871137" cy="389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PH" sz="1400" dirty="0" err="1">
                  <a:solidFill>
                    <a:srgbClr val="FFFF00"/>
                  </a:solidFill>
                </a:rPr>
                <a:t>Deepwell</a:t>
              </a:r>
              <a:r>
                <a:rPr lang="en-PH" sz="1400" dirty="0">
                  <a:solidFill>
                    <a:srgbClr val="FFFF00"/>
                  </a:solidFill>
                </a:rPr>
                <a:t> drilling at </a:t>
              </a:r>
              <a:r>
                <a:rPr lang="en-PH" sz="1400" dirty="0" err="1">
                  <a:solidFill>
                    <a:srgbClr val="FFFF00"/>
                  </a:solidFill>
                </a:rPr>
                <a:t>Gadongan</a:t>
              </a:r>
              <a:r>
                <a:rPr lang="en-PH" sz="1400" dirty="0">
                  <a:solidFill>
                    <a:srgbClr val="FFFF00"/>
                  </a:solidFill>
                </a:rPr>
                <a:t> Permanent Shelter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71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CWD Logo 2019 New">
            <a:extLst>
              <a:ext uri="{FF2B5EF4-FFF2-40B4-BE49-F238E27FC236}">
                <a16:creationId xmlns:a16="http://schemas.microsoft.com/office/drawing/2014/main" id="{C9FF4836-B612-40B5-80B5-C0D2B0308A8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F8D888-F15E-4A87-AC59-5E7E5FF04579}"/>
              </a:ext>
            </a:extLst>
          </p:cNvPr>
          <p:cNvGrpSpPr/>
          <p:nvPr/>
        </p:nvGrpSpPr>
        <p:grpSpPr>
          <a:xfrm>
            <a:off x="395536" y="1268760"/>
            <a:ext cx="3925672" cy="5472608"/>
            <a:chOff x="395536" y="1268760"/>
            <a:chExt cx="3925672" cy="5472608"/>
          </a:xfrm>
        </p:grpSpPr>
        <p:pic>
          <p:nvPicPr>
            <p:cNvPr id="6" name="Picture 2" descr="E:\Samsung S6 Memory\MCWD Pix\20190410_093833.jpg">
              <a:extLst>
                <a:ext uri="{FF2B5EF4-FFF2-40B4-BE49-F238E27FC236}">
                  <a16:creationId xmlns:a16="http://schemas.microsoft.com/office/drawing/2014/main" id="{CD0ACC4C-9E55-4731-B6A3-FC8EF3477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08" y="1268760"/>
              <a:ext cx="384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9EABCAEB-E8B4-457D-9356-7A98B2065F8E}"/>
                </a:ext>
              </a:extLst>
            </p:cNvPr>
            <p:cNvSpPr txBox="1">
              <a:spLocks/>
            </p:cNvSpPr>
            <p:nvPr/>
          </p:nvSpPr>
          <p:spPr>
            <a:xfrm>
              <a:off x="395536" y="3429000"/>
              <a:ext cx="3657600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1200" b="1" dirty="0"/>
                <a:t>April 10, 2019</a:t>
              </a:r>
              <a:r>
                <a:rPr lang="en-US" sz="1200" dirty="0"/>
                <a:t> – Meeting with Falcon </a:t>
              </a:r>
              <a:r>
                <a:rPr lang="en-US" sz="1200" dirty="0" err="1"/>
                <a:t>Geoenvironmental</a:t>
              </a:r>
              <a:r>
                <a:rPr lang="en-US" sz="1200" dirty="0"/>
                <a:t> Services Co.  </a:t>
              </a:r>
              <a:endParaRPr lang="en-PH" sz="1200" dirty="0"/>
            </a:p>
          </p:txBody>
        </p:sp>
        <p:pic>
          <p:nvPicPr>
            <p:cNvPr id="8" name="Picture 7" descr="E:\MCWD 2019 new files\AGM RTA\20190424_171233.jpg">
              <a:extLst>
                <a:ext uri="{FF2B5EF4-FFF2-40B4-BE49-F238E27FC236}">
                  <a16:creationId xmlns:a16="http://schemas.microsoft.com/office/drawing/2014/main" id="{141087B7-F628-4362-9A6A-29990AE3935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005064"/>
              <a:ext cx="3657600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44E4CC16-0FE0-43E1-8500-0DB7D7DCA170}"/>
                </a:ext>
              </a:extLst>
            </p:cNvPr>
            <p:cNvSpPr txBox="1">
              <a:spLocks/>
            </p:cNvSpPr>
            <p:nvPr/>
          </p:nvSpPr>
          <p:spPr>
            <a:xfrm>
              <a:off x="482352" y="6165304"/>
              <a:ext cx="3657600" cy="5760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1200" b="1" dirty="0"/>
                <a:t>April 24, 2019</a:t>
              </a:r>
              <a:r>
                <a:rPr lang="en-US" sz="1200" dirty="0"/>
                <a:t> – Meeting with Barangay Chairman of the seven (7) barangays with Falcon </a:t>
              </a:r>
              <a:r>
                <a:rPr lang="en-US" sz="1200" dirty="0" err="1"/>
                <a:t>Geoenvironmental</a:t>
              </a:r>
              <a:r>
                <a:rPr lang="en-US" sz="1200" dirty="0"/>
                <a:t> Services Co.</a:t>
              </a:r>
              <a:endParaRPr lang="en-PH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099749-9026-4017-AA74-CB245BF18777}"/>
              </a:ext>
            </a:extLst>
          </p:cNvPr>
          <p:cNvGrpSpPr/>
          <p:nvPr/>
        </p:nvGrpSpPr>
        <p:grpSpPr>
          <a:xfrm>
            <a:off x="4788024" y="1268760"/>
            <a:ext cx="3888432" cy="5544616"/>
            <a:chOff x="4788024" y="1268760"/>
            <a:chExt cx="3888432" cy="5544616"/>
          </a:xfrm>
        </p:grpSpPr>
        <p:pic>
          <p:nvPicPr>
            <p:cNvPr id="12" name="Picture 2" descr="E:\Samsung S6 Memory\MCWD Pix\20191112_103449.jpg">
              <a:extLst>
                <a:ext uri="{FF2B5EF4-FFF2-40B4-BE49-F238E27FC236}">
                  <a16:creationId xmlns:a16="http://schemas.microsoft.com/office/drawing/2014/main" id="{29E55E98-2695-4087-B137-563C0CF4D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456" y="1268760"/>
              <a:ext cx="384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1">
              <a:extLst>
                <a:ext uri="{FF2B5EF4-FFF2-40B4-BE49-F238E27FC236}">
                  <a16:creationId xmlns:a16="http://schemas.microsoft.com/office/drawing/2014/main" id="{C4F6AD7E-47DB-48AB-9457-3E6D39149153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3429000"/>
              <a:ext cx="3657600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1200" b="1" dirty="0"/>
                <a:t>November 12, 2019</a:t>
              </a:r>
              <a:r>
                <a:rPr lang="en-US" sz="1200" dirty="0"/>
                <a:t> – 6</a:t>
              </a:r>
              <a:r>
                <a:rPr lang="en-US" sz="1200" baseline="30000" dirty="0"/>
                <a:t>th</a:t>
              </a:r>
              <a:r>
                <a:rPr lang="en-US" sz="1200" dirty="0"/>
                <a:t> </a:t>
              </a:r>
              <a:r>
                <a:rPr lang="en-US" sz="1200" dirty="0" err="1"/>
                <a:t>Marawi</a:t>
              </a:r>
              <a:r>
                <a:rPr lang="en-US" sz="1200" dirty="0"/>
                <a:t> WASH Partners Meeting for the presentation of MSU 7 </a:t>
              </a:r>
              <a:r>
                <a:rPr lang="en-US" sz="1200" dirty="0" err="1"/>
                <a:t>Brgys</a:t>
              </a:r>
              <a:r>
                <a:rPr lang="en-US" sz="1200" dirty="0"/>
                <a:t> Water System.</a:t>
              </a:r>
              <a:endParaRPr lang="en-PH" sz="1200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2803C10-D162-482E-B983-EB2958B76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539" y="4077072"/>
              <a:ext cx="3857917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82934CC4-F657-4FEA-9ACB-50860CEFE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10140" r="13939" b="3945"/>
          <a:stretch/>
        </p:blipFill>
        <p:spPr bwMode="auto">
          <a:xfrm>
            <a:off x="360705" y="1193400"/>
            <a:ext cx="8404616" cy="56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1B1484-FD0E-45D3-A83F-24967C0A17B9}"/>
              </a:ext>
            </a:extLst>
          </p:cNvPr>
          <p:cNvGrpSpPr/>
          <p:nvPr/>
        </p:nvGrpSpPr>
        <p:grpSpPr>
          <a:xfrm>
            <a:off x="499209" y="1291564"/>
            <a:ext cx="2865512" cy="1633380"/>
            <a:chOff x="482352" y="1291564"/>
            <a:chExt cx="2865512" cy="1633380"/>
          </a:xfrm>
        </p:grpSpPr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C1C2B663-9365-47FD-87A2-7B66A747E152}"/>
                </a:ext>
              </a:extLst>
            </p:cNvPr>
            <p:cNvSpPr txBox="1">
              <a:spLocks/>
            </p:cNvSpPr>
            <p:nvPr/>
          </p:nvSpPr>
          <p:spPr>
            <a:xfrm>
              <a:off x="482352" y="1291564"/>
              <a:ext cx="2505472" cy="625268"/>
            </a:xfrm>
            <a:prstGeom prst="rect">
              <a:avLst/>
            </a:prstGeom>
            <a:solidFill>
              <a:srgbClr val="FFDF79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PH" sz="1400" b="1" dirty="0"/>
                <a:t>ZONE 1 Barangays: </a:t>
              </a:r>
            </a:p>
            <a:p>
              <a:pPr marL="0" indent="0">
                <a:buNone/>
              </a:pPr>
              <a:r>
                <a:rPr lang="en-PH" sz="1400" b="1" dirty="0" err="1"/>
                <a:t>Banga</a:t>
              </a:r>
              <a:r>
                <a:rPr lang="en-PH" sz="1400" b="1" dirty="0"/>
                <a:t> and Salam (</a:t>
              </a:r>
              <a:r>
                <a:rPr lang="en-PH" sz="1400" b="1" dirty="0" err="1"/>
                <a:t>Lomidong</a:t>
              </a:r>
              <a:r>
                <a:rPr lang="en-PH" sz="1400" b="1" dirty="0"/>
                <a:t>)</a:t>
              </a:r>
              <a:endParaRPr lang="en-PH" sz="14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C3477F-901A-4C5C-AF5F-205144D69810}"/>
                </a:ext>
              </a:extLst>
            </p:cNvPr>
            <p:cNvCxnSpPr/>
            <p:nvPr/>
          </p:nvCxnSpPr>
          <p:spPr>
            <a:xfrm>
              <a:off x="2858108" y="1916832"/>
              <a:ext cx="489756" cy="10081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61B346-4165-4093-B365-CCB4B7111323}"/>
              </a:ext>
            </a:extLst>
          </p:cNvPr>
          <p:cNvGrpSpPr/>
          <p:nvPr/>
        </p:nvGrpSpPr>
        <p:grpSpPr>
          <a:xfrm>
            <a:off x="484401" y="4293096"/>
            <a:ext cx="3528392" cy="2209444"/>
            <a:chOff x="467544" y="4293096"/>
            <a:chExt cx="3528392" cy="2209444"/>
          </a:xfrm>
        </p:grpSpPr>
        <p:sp>
          <p:nvSpPr>
            <p:cNvPr id="20" name="Content Placeholder 1">
              <a:extLst>
                <a:ext uri="{FF2B5EF4-FFF2-40B4-BE49-F238E27FC236}">
                  <a16:creationId xmlns:a16="http://schemas.microsoft.com/office/drawing/2014/main" id="{A5267839-22BA-48F7-8841-66217F1E71C9}"/>
                </a:ext>
              </a:extLst>
            </p:cNvPr>
            <p:cNvSpPr txBox="1">
              <a:spLocks/>
            </p:cNvSpPr>
            <p:nvPr/>
          </p:nvSpPr>
          <p:spPr>
            <a:xfrm>
              <a:off x="467544" y="6093296"/>
              <a:ext cx="3528392" cy="40924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PH" sz="1400" b="1" dirty="0"/>
                <a:t>ZONE 2 Barangays: </a:t>
              </a:r>
              <a:r>
                <a:rPr lang="en-PH" sz="1400" b="1" dirty="0" err="1"/>
                <a:t>Dimalna</a:t>
              </a:r>
              <a:r>
                <a:rPr lang="en-PH" sz="1400" b="1" dirty="0"/>
                <a:t> and </a:t>
              </a:r>
              <a:r>
                <a:rPr lang="en-PH" sz="1400" b="1" dirty="0" err="1"/>
                <a:t>Cabingan</a:t>
              </a:r>
              <a:endParaRPr lang="en-PH" sz="1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94F9C63-16CA-4B14-AAAE-E7616F1E602F}"/>
                </a:ext>
              </a:extLst>
            </p:cNvPr>
            <p:cNvCxnSpPr/>
            <p:nvPr/>
          </p:nvCxnSpPr>
          <p:spPr>
            <a:xfrm flipV="1">
              <a:off x="2224336" y="4293096"/>
              <a:ext cx="1267544" cy="175099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5390E1-6278-4590-B21C-52FAA897CD99}"/>
              </a:ext>
            </a:extLst>
          </p:cNvPr>
          <p:cNvGrpSpPr/>
          <p:nvPr/>
        </p:nvGrpSpPr>
        <p:grpSpPr>
          <a:xfrm>
            <a:off x="4804881" y="5445224"/>
            <a:ext cx="2390564" cy="1152128"/>
            <a:chOff x="4788024" y="5445224"/>
            <a:chExt cx="2390564" cy="1152128"/>
          </a:xfrm>
        </p:grpSpPr>
        <p:sp>
          <p:nvSpPr>
            <p:cNvPr id="23" name="Content Placeholder 1">
              <a:extLst>
                <a:ext uri="{FF2B5EF4-FFF2-40B4-BE49-F238E27FC236}">
                  <a16:creationId xmlns:a16="http://schemas.microsoft.com/office/drawing/2014/main" id="{D46A62CD-38FE-4F7F-9FB5-5C8417803A35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6188108"/>
              <a:ext cx="2390564" cy="409244"/>
            </a:xfrm>
            <a:prstGeom prst="rect">
              <a:avLst/>
            </a:prstGeom>
            <a:solidFill>
              <a:srgbClr val="FF99CC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PH" sz="1400" b="1" dirty="0"/>
                <a:t>ZONE 3 Barangay </a:t>
              </a:r>
              <a:r>
                <a:rPr lang="en-PH" sz="1400" b="1" dirty="0" err="1"/>
                <a:t>Rapasun</a:t>
              </a:r>
              <a:endParaRPr lang="en-PH" sz="14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A1BAD75-4491-4EB5-BD4E-A9637E238FD2}"/>
                </a:ext>
              </a:extLst>
            </p:cNvPr>
            <p:cNvCxnSpPr/>
            <p:nvPr/>
          </p:nvCxnSpPr>
          <p:spPr>
            <a:xfrm flipH="1" flipV="1">
              <a:off x="5004048" y="5445224"/>
              <a:ext cx="1540768" cy="6936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380195-8423-4A91-8CBF-588C2E9079E1}"/>
              </a:ext>
            </a:extLst>
          </p:cNvPr>
          <p:cNvGrpSpPr/>
          <p:nvPr/>
        </p:nvGrpSpPr>
        <p:grpSpPr>
          <a:xfrm>
            <a:off x="6185262" y="1256323"/>
            <a:ext cx="2534580" cy="3096344"/>
            <a:chOff x="8264494" y="2072250"/>
            <a:chExt cx="2534580" cy="3096344"/>
          </a:xfrm>
        </p:grpSpPr>
        <p:sp>
          <p:nvSpPr>
            <p:cNvPr id="26" name="Content Placeholder 1">
              <a:extLst>
                <a:ext uri="{FF2B5EF4-FFF2-40B4-BE49-F238E27FC236}">
                  <a16:creationId xmlns:a16="http://schemas.microsoft.com/office/drawing/2014/main" id="{FD5CC9B1-91CA-4D8B-B235-E7C0C84EB5BB}"/>
                </a:ext>
              </a:extLst>
            </p:cNvPr>
            <p:cNvSpPr txBox="1">
              <a:spLocks/>
            </p:cNvSpPr>
            <p:nvPr/>
          </p:nvSpPr>
          <p:spPr>
            <a:xfrm>
              <a:off x="8264494" y="2072250"/>
              <a:ext cx="2534580" cy="625268"/>
            </a:xfrm>
            <a:prstGeom prst="rect">
              <a:avLst/>
            </a:prstGeom>
            <a:solidFill>
              <a:srgbClr val="28FA78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PH" sz="1400" b="1" dirty="0"/>
                <a:t>ZONE 4 Barangays: </a:t>
              </a:r>
            </a:p>
            <a:p>
              <a:pPr marL="0" indent="0">
                <a:buNone/>
              </a:pPr>
              <a:r>
                <a:rPr lang="en-PH" sz="1400" b="1" dirty="0" err="1"/>
                <a:t>Biaba</a:t>
              </a:r>
              <a:r>
                <a:rPr lang="en-PH" sz="1400" b="1" dirty="0"/>
                <a:t> </a:t>
              </a:r>
              <a:r>
                <a:rPr lang="en-PH" sz="1400" b="1" dirty="0" err="1"/>
                <a:t>Damag</a:t>
              </a:r>
              <a:r>
                <a:rPr lang="en-PH" sz="1400" b="1" dirty="0"/>
                <a:t> and </a:t>
              </a:r>
              <a:r>
                <a:rPr lang="en-PH" sz="1400" b="1" dirty="0" err="1"/>
                <a:t>Cadayonan</a:t>
              </a:r>
              <a:endParaRPr lang="en-PH" sz="1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18E6816-D20C-43B8-B2D7-3F1C347198C2}"/>
                </a:ext>
              </a:extLst>
            </p:cNvPr>
            <p:cNvCxnSpPr>
              <a:stCxn id="26" idx="2"/>
            </p:cNvCxnSpPr>
            <p:nvPr/>
          </p:nvCxnSpPr>
          <p:spPr>
            <a:xfrm flipH="1">
              <a:off x="8984574" y="2697518"/>
              <a:ext cx="547210" cy="24710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00E2865-1C5F-405A-B84B-C9B833010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230"/>
              </p:ext>
            </p:extLst>
          </p:nvPr>
        </p:nvGraphicFramePr>
        <p:xfrm>
          <a:off x="251520" y="2075500"/>
          <a:ext cx="2483549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72">
                  <a:extLst>
                    <a:ext uri="{9D8B030D-6E8A-4147-A177-3AD203B41FA5}">
                      <a16:colId xmlns:a16="http://schemas.microsoft.com/office/drawing/2014/main" val="263093554"/>
                    </a:ext>
                  </a:extLst>
                </a:gridCol>
                <a:gridCol w="866106">
                  <a:extLst>
                    <a:ext uri="{9D8B030D-6E8A-4147-A177-3AD203B41FA5}">
                      <a16:colId xmlns:a16="http://schemas.microsoft.com/office/drawing/2014/main" val="1330296312"/>
                    </a:ext>
                  </a:extLst>
                </a:gridCol>
                <a:gridCol w="522871">
                  <a:extLst>
                    <a:ext uri="{9D8B030D-6E8A-4147-A177-3AD203B41FA5}">
                      <a16:colId xmlns:a16="http://schemas.microsoft.com/office/drawing/2014/main" val="3521559273"/>
                    </a:ext>
                  </a:extLst>
                </a:gridCol>
              </a:tblGrid>
              <a:tr h="159571"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Barangays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Population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000" dirty="0"/>
                        <a:t>No of HH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858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 err="1"/>
                        <a:t>Banga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1,250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179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90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/>
                        <a:t>Salam </a:t>
                      </a:r>
                      <a:r>
                        <a:rPr lang="en-PH" sz="1000" dirty="0" err="1"/>
                        <a:t>Lomidong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5,149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634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35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 err="1"/>
                        <a:t>Biaba</a:t>
                      </a:r>
                      <a:r>
                        <a:rPr lang="en-PH" sz="1000" dirty="0"/>
                        <a:t> </a:t>
                      </a:r>
                      <a:r>
                        <a:rPr lang="en-PH" sz="1000" dirty="0" err="1"/>
                        <a:t>Damag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2,437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363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079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 err="1"/>
                        <a:t>Cadayonan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3,368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446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896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 err="1"/>
                        <a:t>Dimalna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6,647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803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355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 err="1"/>
                        <a:t>Cabingan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4,390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630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60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 err="1"/>
                        <a:t>Rapasun</a:t>
                      </a:r>
                      <a:endParaRPr lang="en-PH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4,141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515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22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PH" sz="10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27,382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1000" dirty="0"/>
                        <a:t>3,570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993482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5C16AB7-C498-4C09-A072-0933716A13FB}"/>
              </a:ext>
            </a:extLst>
          </p:cNvPr>
          <p:cNvSpPr txBox="1">
            <a:spLocks/>
          </p:cNvSpPr>
          <p:nvPr/>
        </p:nvSpPr>
        <p:spPr>
          <a:xfrm>
            <a:off x="3138737" y="318591"/>
            <a:ext cx="5753743" cy="93610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Symbol" pitchFamily="18" charset="2"/>
              <a:buNone/>
            </a:pPr>
            <a:r>
              <a:rPr lang="en-PH" sz="1700" b="1" i="1" dirty="0">
                <a:solidFill>
                  <a:srgbClr val="FF0000"/>
                </a:solidFill>
              </a:rPr>
              <a:t>EXPANSION PLAN: </a:t>
            </a:r>
            <a:r>
              <a:rPr lang="en-PH" sz="1700" b="1" dirty="0">
                <a:solidFill>
                  <a:srgbClr val="002060"/>
                </a:solidFill>
              </a:rPr>
              <a:t>Technical Assistance for the Mini Master Plan of MSU 7 Barangays Water System (</a:t>
            </a:r>
            <a:r>
              <a:rPr lang="en-PH" sz="1700" b="1" dirty="0" err="1">
                <a:solidFill>
                  <a:srgbClr val="002060"/>
                </a:solidFill>
              </a:rPr>
              <a:t>Biaba</a:t>
            </a:r>
            <a:r>
              <a:rPr lang="en-PH" sz="1700" b="1" dirty="0">
                <a:solidFill>
                  <a:srgbClr val="002060"/>
                </a:solidFill>
              </a:rPr>
              <a:t> </a:t>
            </a:r>
            <a:r>
              <a:rPr lang="en-PH" sz="1700" b="1" dirty="0" err="1">
                <a:solidFill>
                  <a:srgbClr val="002060"/>
                </a:solidFill>
              </a:rPr>
              <a:t>Damag</a:t>
            </a:r>
            <a:r>
              <a:rPr lang="en-PH" sz="1700" b="1" dirty="0">
                <a:solidFill>
                  <a:srgbClr val="002060"/>
                </a:solidFill>
              </a:rPr>
              <a:t>, </a:t>
            </a:r>
            <a:r>
              <a:rPr lang="en-PH" sz="1700" b="1" dirty="0" err="1">
                <a:solidFill>
                  <a:srgbClr val="002060"/>
                </a:solidFill>
              </a:rPr>
              <a:t>Cadayonan</a:t>
            </a:r>
            <a:r>
              <a:rPr lang="en-PH" sz="1700" b="1" dirty="0">
                <a:solidFill>
                  <a:srgbClr val="002060"/>
                </a:solidFill>
              </a:rPr>
              <a:t>, Salam [</a:t>
            </a:r>
            <a:r>
              <a:rPr lang="en-PH" sz="1700" b="1" dirty="0" err="1">
                <a:solidFill>
                  <a:srgbClr val="002060"/>
                </a:solidFill>
              </a:rPr>
              <a:t>Lomidong</a:t>
            </a:r>
            <a:r>
              <a:rPr lang="en-PH" sz="1700" b="1" dirty="0">
                <a:solidFill>
                  <a:srgbClr val="002060"/>
                </a:solidFill>
              </a:rPr>
              <a:t>], </a:t>
            </a:r>
            <a:r>
              <a:rPr lang="en-PH" sz="1700" b="1" dirty="0" err="1">
                <a:solidFill>
                  <a:srgbClr val="002060"/>
                </a:solidFill>
              </a:rPr>
              <a:t>Cabingan</a:t>
            </a:r>
            <a:r>
              <a:rPr lang="en-PH" sz="1700" b="1" dirty="0">
                <a:solidFill>
                  <a:srgbClr val="002060"/>
                </a:solidFill>
              </a:rPr>
              <a:t>, </a:t>
            </a:r>
            <a:r>
              <a:rPr lang="en-PH" sz="1700" b="1" dirty="0" err="1">
                <a:solidFill>
                  <a:srgbClr val="002060"/>
                </a:solidFill>
              </a:rPr>
              <a:t>Dimalna</a:t>
            </a:r>
            <a:r>
              <a:rPr lang="en-PH" sz="1700" b="1" dirty="0">
                <a:solidFill>
                  <a:srgbClr val="002060"/>
                </a:solidFill>
              </a:rPr>
              <a:t>, </a:t>
            </a:r>
            <a:r>
              <a:rPr lang="en-PH" sz="1700" b="1" dirty="0" err="1">
                <a:solidFill>
                  <a:srgbClr val="002060"/>
                </a:solidFill>
              </a:rPr>
              <a:t>Rapasun</a:t>
            </a:r>
            <a:r>
              <a:rPr lang="en-PH" sz="1700" b="1" dirty="0">
                <a:solidFill>
                  <a:srgbClr val="002060"/>
                </a:solidFill>
              </a:rPr>
              <a:t> and </a:t>
            </a:r>
            <a:r>
              <a:rPr lang="en-PH" sz="1700" b="1" dirty="0" err="1">
                <a:solidFill>
                  <a:srgbClr val="002060"/>
                </a:solidFill>
              </a:rPr>
              <a:t>Banga</a:t>
            </a:r>
            <a:r>
              <a:rPr lang="en-PH" sz="1700" b="1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69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C44946B-D460-49C3-B465-0A83CC313029}"/>
              </a:ext>
            </a:extLst>
          </p:cNvPr>
          <p:cNvGrpSpPr/>
          <p:nvPr/>
        </p:nvGrpSpPr>
        <p:grpSpPr>
          <a:xfrm>
            <a:off x="959382" y="1463394"/>
            <a:ext cx="7267437" cy="5433469"/>
            <a:chOff x="959382" y="1463394"/>
            <a:chExt cx="7267437" cy="5433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730AC31-F769-476C-8562-86C09B06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382" y="1463394"/>
              <a:ext cx="4480000" cy="25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D8DF78-ECC2-416F-B393-6FA3B4A1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813" y="1463394"/>
              <a:ext cx="3406257" cy="252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6B0C23-3A36-4B3D-BDD9-F75C669F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060" y="3983394"/>
              <a:ext cx="3174804" cy="252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CC2B4C9-FA73-4A26-9206-F79E8F9C3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865" y="3986271"/>
              <a:ext cx="2520000" cy="252000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7044F08-F5AF-420A-B32A-46CDE443BA97}"/>
                </a:ext>
              </a:extLst>
            </p:cNvPr>
            <p:cNvSpPr/>
            <p:nvPr/>
          </p:nvSpPr>
          <p:spPr>
            <a:xfrm>
              <a:off x="974129" y="3445254"/>
              <a:ext cx="38464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1400" b="1" dirty="0">
                  <a:solidFill>
                    <a:srgbClr val="FFFF00"/>
                  </a:solidFill>
                </a:rPr>
                <a:t>April 11, 2018 MCWD meeting with USAID for the Marawi Intervention</a:t>
              </a:r>
              <a:endParaRPr lang="en-PH" sz="1400" dirty="0">
                <a:solidFill>
                  <a:srgbClr val="FFFF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06E8BD3-11A8-4A3A-B082-322E66C194A6}"/>
                </a:ext>
              </a:extLst>
            </p:cNvPr>
            <p:cNvSpPr/>
            <p:nvPr/>
          </p:nvSpPr>
          <p:spPr>
            <a:xfrm>
              <a:off x="4820561" y="3453280"/>
              <a:ext cx="34062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1400" b="1" dirty="0">
                  <a:solidFill>
                    <a:srgbClr val="FFFF00"/>
                  </a:solidFill>
                </a:rPr>
                <a:t>March 3, 2020 USAID turn over the MSU Water Supply System Mini Master Plan</a:t>
              </a:r>
              <a:endParaRPr lang="en-PH" sz="1400" dirty="0">
                <a:solidFill>
                  <a:srgbClr val="FFFF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17F0C6-FC4D-4CE1-A293-40DFE2EC33EE}"/>
                </a:ext>
              </a:extLst>
            </p:cNvPr>
            <p:cNvSpPr/>
            <p:nvPr/>
          </p:nvSpPr>
          <p:spPr>
            <a:xfrm>
              <a:off x="1716135" y="6491231"/>
              <a:ext cx="31917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1400" b="1" dirty="0">
                  <a:solidFill>
                    <a:srgbClr val="FFFF00"/>
                  </a:solidFill>
                </a:rPr>
                <a:t>May 30, 2021 BARMM Allocates 400M</a:t>
              </a:r>
              <a:endParaRPr lang="en-PH" sz="1400" dirty="0">
                <a:solidFill>
                  <a:srgbClr val="FFFF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BCFDC9F-9604-4CCB-8AB1-FEE1FBBDFA79}"/>
                </a:ext>
              </a:extLst>
            </p:cNvPr>
            <p:cNvSpPr/>
            <p:nvPr/>
          </p:nvSpPr>
          <p:spPr>
            <a:xfrm>
              <a:off x="4907864" y="6158199"/>
              <a:ext cx="25200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1400" b="1" dirty="0">
                  <a:solidFill>
                    <a:srgbClr val="FFFF00"/>
                  </a:solidFill>
                </a:rPr>
                <a:t>July 6, 2021  BARMM turn over 400M to Provincial Government of Lanao del Sur</a:t>
              </a:r>
              <a:endParaRPr lang="en-PH" sz="1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" name="Picture 1" descr="MCWD Logo 2019 New">
            <a:extLst>
              <a:ext uri="{FF2B5EF4-FFF2-40B4-BE49-F238E27FC236}">
                <a16:creationId xmlns:a16="http://schemas.microsoft.com/office/drawing/2014/main" id="{96252AFF-DD58-4F3B-9A25-5368EBAF8D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7657A0E-8905-4A00-A49B-22C923E91624}"/>
              </a:ext>
            </a:extLst>
          </p:cNvPr>
          <p:cNvSpPr txBox="1">
            <a:spLocks/>
          </p:cNvSpPr>
          <p:nvPr/>
        </p:nvSpPr>
        <p:spPr>
          <a:xfrm>
            <a:off x="3138737" y="318591"/>
            <a:ext cx="5753743" cy="93610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Symbol" pitchFamily="18" charset="2"/>
              <a:buNone/>
            </a:pPr>
            <a:r>
              <a:rPr lang="en-PH" sz="1700" b="1" i="1" dirty="0">
                <a:solidFill>
                  <a:srgbClr val="FF0000"/>
                </a:solidFill>
              </a:rPr>
              <a:t>EXPANSION PLAN: </a:t>
            </a:r>
            <a:r>
              <a:rPr lang="en-PH" sz="1700" b="1" dirty="0">
                <a:solidFill>
                  <a:srgbClr val="002060"/>
                </a:solidFill>
              </a:rPr>
              <a:t>Technical Assistance for the Mini Master Plan of MSU 7 Barangays Water System (</a:t>
            </a:r>
            <a:r>
              <a:rPr lang="en-PH" sz="1700" b="1" dirty="0" err="1">
                <a:solidFill>
                  <a:srgbClr val="002060"/>
                </a:solidFill>
              </a:rPr>
              <a:t>Biaba</a:t>
            </a:r>
            <a:r>
              <a:rPr lang="en-PH" sz="1700" b="1" dirty="0">
                <a:solidFill>
                  <a:srgbClr val="002060"/>
                </a:solidFill>
              </a:rPr>
              <a:t> </a:t>
            </a:r>
            <a:r>
              <a:rPr lang="en-PH" sz="1700" b="1" dirty="0" err="1">
                <a:solidFill>
                  <a:srgbClr val="002060"/>
                </a:solidFill>
              </a:rPr>
              <a:t>Damag</a:t>
            </a:r>
            <a:r>
              <a:rPr lang="en-PH" sz="1700" b="1" dirty="0">
                <a:solidFill>
                  <a:srgbClr val="002060"/>
                </a:solidFill>
              </a:rPr>
              <a:t>, </a:t>
            </a:r>
            <a:r>
              <a:rPr lang="en-PH" sz="1700" b="1" dirty="0" err="1">
                <a:solidFill>
                  <a:srgbClr val="002060"/>
                </a:solidFill>
              </a:rPr>
              <a:t>Cadayonan</a:t>
            </a:r>
            <a:r>
              <a:rPr lang="en-PH" sz="1700" b="1" dirty="0">
                <a:solidFill>
                  <a:srgbClr val="002060"/>
                </a:solidFill>
              </a:rPr>
              <a:t>, Salam [</a:t>
            </a:r>
            <a:r>
              <a:rPr lang="en-PH" sz="1700" b="1" dirty="0" err="1">
                <a:solidFill>
                  <a:srgbClr val="002060"/>
                </a:solidFill>
              </a:rPr>
              <a:t>Lomidong</a:t>
            </a:r>
            <a:r>
              <a:rPr lang="en-PH" sz="1700" b="1" dirty="0">
                <a:solidFill>
                  <a:srgbClr val="002060"/>
                </a:solidFill>
              </a:rPr>
              <a:t>], </a:t>
            </a:r>
            <a:r>
              <a:rPr lang="en-PH" sz="1700" b="1" dirty="0" err="1">
                <a:solidFill>
                  <a:srgbClr val="002060"/>
                </a:solidFill>
              </a:rPr>
              <a:t>Cabingan</a:t>
            </a:r>
            <a:r>
              <a:rPr lang="en-PH" sz="1700" b="1" dirty="0">
                <a:solidFill>
                  <a:srgbClr val="002060"/>
                </a:solidFill>
              </a:rPr>
              <a:t>, </a:t>
            </a:r>
            <a:r>
              <a:rPr lang="en-PH" sz="1700" b="1" dirty="0" err="1">
                <a:solidFill>
                  <a:srgbClr val="002060"/>
                </a:solidFill>
              </a:rPr>
              <a:t>Dimalna</a:t>
            </a:r>
            <a:r>
              <a:rPr lang="en-PH" sz="1700" b="1" dirty="0">
                <a:solidFill>
                  <a:srgbClr val="002060"/>
                </a:solidFill>
              </a:rPr>
              <a:t>, </a:t>
            </a:r>
            <a:r>
              <a:rPr lang="en-PH" sz="1700" b="1" dirty="0" err="1">
                <a:solidFill>
                  <a:srgbClr val="002060"/>
                </a:solidFill>
              </a:rPr>
              <a:t>Rapasun</a:t>
            </a:r>
            <a:r>
              <a:rPr lang="en-PH" sz="1700" b="1" dirty="0">
                <a:solidFill>
                  <a:srgbClr val="002060"/>
                </a:solidFill>
              </a:rPr>
              <a:t> and </a:t>
            </a:r>
            <a:r>
              <a:rPr lang="en-PH" sz="1700" b="1" dirty="0" err="1">
                <a:solidFill>
                  <a:srgbClr val="002060"/>
                </a:solidFill>
              </a:rPr>
              <a:t>Banga</a:t>
            </a:r>
            <a:r>
              <a:rPr lang="en-PH" sz="1700" b="1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021A2E-EA7D-4B16-ABBE-D33A30318DCC}"/>
              </a:ext>
            </a:extLst>
          </p:cNvPr>
          <p:cNvGrpSpPr/>
          <p:nvPr/>
        </p:nvGrpSpPr>
        <p:grpSpPr>
          <a:xfrm>
            <a:off x="878593" y="2523721"/>
            <a:ext cx="7416309" cy="3600000"/>
            <a:chOff x="900051" y="1959655"/>
            <a:chExt cx="7416309" cy="3600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046696-ACC0-4C62-8528-DD384B6B0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51" y="1959655"/>
              <a:ext cx="7416309" cy="360000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4BA3B28-CF76-4630-A54E-E8549ACD7FFC}"/>
                </a:ext>
              </a:extLst>
            </p:cNvPr>
            <p:cNvSpPr/>
            <p:nvPr/>
          </p:nvSpPr>
          <p:spPr>
            <a:xfrm>
              <a:off x="1996853" y="5025792"/>
              <a:ext cx="51561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1400" b="1" dirty="0">
                  <a:solidFill>
                    <a:srgbClr val="FFFF00"/>
                  </a:solidFill>
                </a:rPr>
                <a:t>July 22, 2021 Ground Breaking Ceremony of MSU 7 Barangays Water Supply System</a:t>
              </a:r>
              <a:endParaRPr lang="en-PH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D8A8F50-EAE4-4CBC-A66C-62F39E0C71D9}"/>
              </a:ext>
            </a:extLst>
          </p:cNvPr>
          <p:cNvGrpSpPr/>
          <p:nvPr/>
        </p:nvGrpSpPr>
        <p:grpSpPr>
          <a:xfrm>
            <a:off x="273197" y="1446707"/>
            <a:ext cx="8644000" cy="4740362"/>
            <a:chOff x="7427865" y="1118565"/>
            <a:chExt cx="8644000" cy="474036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18F3DED-1F8B-49B1-9B7C-540CD326D09E}"/>
                </a:ext>
              </a:extLst>
            </p:cNvPr>
            <p:cNvGrpSpPr/>
            <p:nvPr/>
          </p:nvGrpSpPr>
          <p:grpSpPr>
            <a:xfrm>
              <a:off x="7427865" y="1948288"/>
              <a:ext cx="8644000" cy="3910639"/>
              <a:chOff x="263284" y="2775207"/>
              <a:chExt cx="8644000" cy="3910639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AE301B0-FCAE-4C49-A39E-BB54BE4C9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220630" y="4833646"/>
                <a:ext cx="2116800" cy="158760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555682A-292E-4DFA-BC0F-CE1FFA99C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055083" y="4833646"/>
                <a:ext cx="2116800" cy="15876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9A99097-4293-4135-883D-AAAFBC60C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67482" y="4830058"/>
                <a:ext cx="2116800" cy="15876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764DAB6-8160-401D-90CB-796AF67DA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284" y="2775207"/>
                <a:ext cx="4320000" cy="194699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C3B666A-D08E-41EF-B56F-EE1435DBF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7284" y="2775207"/>
                <a:ext cx="4320000" cy="1946990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6B334C7-18C7-44FD-B72C-5D6AE0B921F3}"/>
                  </a:ext>
                </a:extLst>
              </p:cNvPr>
              <p:cNvSpPr/>
              <p:nvPr/>
            </p:nvSpPr>
            <p:spPr>
              <a:xfrm>
                <a:off x="887175" y="4029699"/>
                <a:ext cx="308021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PH" b="1" dirty="0">
                    <a:solidFill>
                      <a:srgbClr val="FFFF00"/>
                    </a:solidFill>
                  </a:rPr>
                  <a:t>Concrete Ground Reservoir</a:t>
                </a:r>
              </a:p>
              <a:p>
                <a:pPr algn="ctr"/>
                <a:r>
                  <a:rPr lang="en-PH" b="1" dirty="0">
                    <a:solidFill>
                      <a:srgbClr val="FFFF00"/>
                    </a:solidFill>
                  </a:rPr>
                  <a:t>400 cu. m. Capacity</a:t>
                </a:r>
                <a:endParaRPr lang="en-PH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816F576-9AF3-416D-B959-87E210C21E5F}"/>
                  </a:ext>
                </a:extLst>
              </p:cNvPr>
              <p:cNvSpPr/>
              <p:nvPr/>
            </p:nvSpPr>
            <p:spPr>
              <a:xfrm>
                <a:off x="5630030" y="4029699"/>
                <a:ext cx="223450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PH" b="1" dirty="0">
                    <a:solidFill>
                      <a:srgbClr val="FFFF00"/>
                    </a:solidFill>
                  </a:rPr>
                  <a:t>Elevated Steel Tank</a:t>
                </a:r>
              </a:p>
              <a:p>
                <a:pPr algn="ctr"/>
                <a:r>
                  <a:rPr lang="en-PH" b="1" dirty="0">
                    <a:solidFill>
                      <a:srgbClr val="FFFF00"/>
                    </a:solidFill>
                  </a:rPr>
                  <a:t>350 cu. m. Capacity</a:t>
                </a:r>
                <a:endParaRPr lang="en-PH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9864D8F-05B1-4F29-A1FF-13B7F81D4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284" y="4738246"/>
                <a:ext cx="4328000" cy="19476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57E80CB-5AEF-402C-A65B-5A5D11B8C8C7}"/>
                  </a:ext>
                </a:extLst>
              </p:cNvPr>
              <p:cNvSpPr/>
              <p:nvPr/>
            </p:nvSpPr>
            <p:spPr>
              <a:xfrm>
                <a:off x="887175" y="6296288"/>
                <a:ext cx="3080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PH" b="1" dirty="0">
                    <a:solidFill>
                      <a:srgbClr val="FFFF00"/>
                    </a:solidFill>
                  </a:rPr>
                  <a:t>Pump House</a:t>
                </a:r>
                <a:endParaRPr lang="en-PH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89D31CA-A158-445C-8BFC-F625CA4D25A5}"/>
                  </a:ext>
                </a:extLst>
              </p:cNvPr>
              <p:cNvSpPr/>
              <p:nvPr/>
            </p:nvSpPr>
            <p:spPr>
              <a:xfrm>
                <a:off x="5382979" y="6300771"/>
                <a:ext cx="3080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PH" b="1" dirty="0">
                    <a:solidFill>
                      <a:srgbClr val="FFFF00"/>
                    </a:solidFill>
                  </a:rPr>
                  <a:t>Pipe Laying</a:t>
                </a:r>
                <a:endParaRPr lang="en-PH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3AEA3EF-7E34-4697-8AD5-3D2C096931A6}"/>
                </a:ext>
              </a:extLst>
            </p:cNvPr>
            <p:cNvSpPr/>
            <p:nvPr/>
          </p:nvSpPr>
          <p:spPr>
            <a:xfrm>
              <a:off x="11751865" y="1118565"/>
              <a:ext cx="43199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b="1" dirty="0">
                  <a:solidFill>
                    <a:srgbClr val="002060"/>
                  </a:solidFill>
                </a:rPr>
                <a:t>70% </a:t>
              </a:r>
              <a:r>
                <a:rPr lang="en-PH" b="1" dirty="0">
                  <a:solidFill>
                    <a:srgbClr val="FF0000"/>
                  </a:solidFill>
                </a:rPr>
                <a:t>Accomplishment as of June 2022</a:t>
              </a:r>
            </a:p>
            <a:p>
              <a:pPr algn="ctr"/>
              <a:r>
                <a:rPr lang="en-PH" b="1" dirty="0">
                  <a:solidFill>
                    <a:srgbClr val="FF0000"/>
                  </a:solidFill>
                </a:rPr>
                <a:t>Target of Completion </a:t>
              </a:r>
              <a:r>
                <a:rPr lang="en-PH" b="1" dirty="0">
                  <a:solidFill>
                    <a:srgbClr val="002060"/>
                  </a:solidFill>
                </a:rPr>
                <a:t>October 2022</a:t>
              </a:r>
              <a:endParaRPr lang="en-PH" dirty="0">
                <a:solidFill>
                  <a:srgbClr val="00206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9C939C-C594-408C-8608-259F5FCB4C6C}"/>
                </a:ext>
              </a:extLst>
            </p:cNvPr>
            <p:cNvSpPr/>
            <p:nvPr/>
          </p:nvSpPr>
          <p:spPr>
            <a:xfrm>
              <a:off x="7427865" y="1123485"/>
              <a:ext cx="4328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sz="1600" b="1" dirty="0">
                  <a:solidFill>
                    <a:srgbClr val="FF0000"/>
                  </a:solidFill>
                </a:rPr>
                <a:t>Marawi City Population (</a:t>
              </a:r>
              <a:r>
                <a:rPr lang="en-PH" sz="1600" i="1" dirty="0">
                  <a:solidFill>
                    <a:srgbClr val="FF0000"/>
                  </a:solidFill>
                </a:rPr>
                <a:t>PSA 2020</a:t>
              </a:r>
              <a:r>
                <a:rPr lang="en-PH" sz="1600" b="1" dirty="0">
                  <a:solidFill>
                    <a:srgbClr val="FF0000"/>
                  </a:solidFill>
                </a:rPr>
                <a:t>) </a:t>
              </a:r>
              <a:r>
                <a:rPr lang="en-PH" sz="1600" b="1" dirty="0">
                  <a:solidFill>
                    <a:srgbClr val="002060"/>
                  </a:solidFill>
                </a:rPr>
                <a:t>207,010</a:t>
              </a:r>
            </a:p>
            <a:p>
              <a:pPr algn="ctr"/>
              <a:r>
                <a:rPr lang="en-PH" sz="1600" b="1" dirty="0">
                  <a:solidFill>
                    <a:srgbClr val="FF0000"/>
                  </a:solidFill>
                </a:rPr>
                <a:t>MSU 7 Barangays Population </a:t>
              </a:r>
              <a:r>
                <a:rPr lang="en-PH" sz="1600" b="1" dirty="0">
                  <a:solidFill>
                    <a:srgbClr val="002060"/>
                  </a:solidFill>
                </a:rPr>
                <a:t>27,382</a:t>
              </a:r>
            </a:p>
            <a:p>
              <a:pPr algn="ctr"/>
              <a:r>
                <a:rPr lang="en-PH" sz="1600" b="1" dirty="0">
                  <a:solidFill>
                    <a:srgbClr val="002060"/>
                  </a:solidFill>
                </a:rPr>
                <a:t>13% </a:t>
              </a:r>
              <a:r>
                <a:rPr lang="en-PH" sz="1600" b="1" dirty="0">
                  <a:solidFill>
                    <a:srgbClr val="FF0000"/>
                  </a:solidFill>
                </a:rPr>
                <a:t>of Marawi City’s Population will be served</a:t>
              </a:r>
              <a:endParaRPr lang="en-PH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38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MCWD Logo 2019 New">
            <a:extLst>
              <a:ext uri="{FF2B5EF4-FFF2-40B4-BE49-F238E27FC236}">
                <a16:creationId xmlns:a16="http://schemas.microsoft.com/office/drawing/2014/main" id="{8605967B-267C-4D91-9376-9AAC306DAA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743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CC1FFF4-A77F-4851-A59A-A2AC16E2D69A}"/>
              </a:ext>
            </a:extLst>
          </p:cNvPr>
          <p:cNvSpPr txBox="1">
            <a:spLocks/>
          </p:cNvSpPr>
          <p:nvPr/>
        </p:nvSpPr>
        <p:spPr>
          <a:xfrm>
            <a:off x="3138737" y="332656"/>
            <a:ext cx="5753743" cy="121374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PH" sz="1800" b="1" dirty="0">
                <a:solidFill>
                  <a:srgbClr val="002060"/>
                </a:solidFill>
              </a:rPr>
              <a:t>USAID SURGE incoordination of MCWD had installed 10 Hand Wash Facilities to fight against Covid-19 &amp; Behavioral Change Communication Social Marketing Training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93AA24-CAE4-451D-9E43-D8299091A39E}"/>
              </a:ext>
            </a:extLst>
          </p:cNvPr>
          <p:cNvGrpSpPr/>
          <p:nvPr/>
        </p:nvGrpSpPr>
        <p:grpSpPr>
          <a:xfrm>
            <a:off x="625255" y="1485101"/>
            <a:ext cx="7893489" cy="4964195"/>
            <a:chOff x="670691" y="1554591"/>
            <a:chExt cx="7893489" cy="4964195"/>
          </a:xfrm>
        </p:grpSpPr>
        <p:pic>
          <p:nvPicPr>
            <p:cNvPr id="52" name="Picture 51" descr="D:\USAID SURGE\USAID HWF\20210603_093249.jpg">
              <a:extLst>
                <a:ext uri="{FF2B5EF4-FFF2-40B4-BE49-F238E27FC236}">
                  <a16:creationId xmlns:a16="http://schemas.microsoft.com/office/drawing/2014/main" id="{15FC6A36-8EB1-400A-838F-30A7C449EAC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91" y="3630596"/>
              <a:ext cx="74916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Picture 52" descr="D:\USAID SURGE\USAID HWF\20210617_090317.jpg">
              <a:extLst>
                <a:ext uri="{FF2B5EF4-FFF2-40B4-BE49-F238E27FC236}">
                  <a16:creationId xmlns:a16="http://schemas.microsoft.com/office/drawing/2014/main" id="{4B12A3B0-6D19-4BE4-AA14-BFB0DCEE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91" y="1554591"/>
              <a:ext cx="5164203" cy="2324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53" descr="D:\USAID SURGE\USAID HWF\20210603_090547.jpg">
              <a:extLst>
                <a:ext uri="{FF2B5EF4-FFF2-40B4-BE49-F238E27FC236}">
                  <a16:creationId xmlns:a16="http://schemas.microsoft.com/office/drawing/2014/main" id="{8FEEFE78-D158-4B9C-A447-0A5D64BEC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0" r="11005"/>
            <a:stretch/>
          </p:blipFill>
          <p:spPr bwMode="auto">
            <a:xfrm rot="5400000">
              <a:off x="4516495" y="2471102"/>
              <a:ext cx="4964195" cy="31311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B2AF98F-C34B-49D0-8092-9A6523441195}"/>
              </a:ext>
            </a:extLst>
          </p:cNvPr>
          <p:cNvGrpSpPr/>
          <p:nvPr/>
        </p:nvGrpSpPr>
        <p:grpSpPr>
          <a:xfrm>
            <a:off x="826200" y="1486733"/>
            <a:ext cx="7491599" cy="4970753"/>
            <a:chOff x="-655573" y="2368340"/>
            <a:chExt cx="7491599" cy="49707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34058B0-326D-4FF2-8996-B434C1EFD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9" r="16923"/>
            <a:stretch/>
          </p:blipFill>
          <p:spPr>
            <a:xfrm rot="5400000">
              <a:off x="-1239050" y="2951817"/>
              <a:ext cx="4970753" cy="38038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5287F2-EBD7-488F-B59C-AFA453780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9" r="16923"/>
            <a:stretch/>
          </p:blipFill>
          <p:spPr>
            <a:xfrm rot="5400000">
              <a:off x="2448749" y="2951817"/>
              <a:ext cx="4970753" cy="38038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A0F813-190C-4EB5-977F-64222159B3AB}"/>
              </a:ext>
            </a:extLst>
          </p:cNvPr>
          <p:cNvGrpSpPr/>
          <p:nvPr/>
        </p:nvGrpSpPr>
        <p:grpSpPr>
          <a:xfrm>
            <a:off x="768502" y="1476534"/>
            <a:ext cx="7606996" cy="5381466"/>
            <a:chOff x="583697" y="1358826"/>
            <a:chExt cx="7606996" cy="538146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937040E-0189-4447-B813-E2FF1461C143}"/>
                </a:ext>
              </a:extLst>
            </p:cNvPr>
            <p:cNvGrpSpPr/>
            <p:nvPr/>
          </p:nvGrpSpPr>
          <p:grpSpPr>
            <a:xfrm>
              <a:off x="583697" y="1358826"/>
              <a:ext cx="7606996" cy="5048189"/>
              <a:chOff x="583697" y="1358826"/>
              <a:chExt cx="7606996" cy="5048189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67FBDF1-49EF-4050-B914-D6E2A3FE4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8445" y="1364051"/>
                <a:ext cx="3797500" cy="252000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FCB3E73F-EDBB-4768-8F6B-8D12451EC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697" y="1358826"/>
                <a:ext cx="1890000" cy="252000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9EA287C-95C9-4DCB-8119-514018835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693" y="1358826"/>
                <a:ext cx="1890000" cy="25200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5391F423-138F-4CBB-88CB-710B4E2CD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693" y="3887015"/>
                <a:ext cx="1890000" cy="252000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E4BE925-75FC-4E9B-960F-1C0A31490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95" y="3878826"/>
                <a:ext cx="3797500" cy="252000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677F6782-7D0B-4907-AD29-0FD2EC26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0963" y="3878824"/>
                <a:ext cx="1959395" cy="2520000"/>
              </a:xfrm>
              <a:prstGeom prst="rect">
                <a:avLst/>
              </a:prstGeom>
            </p:spPr>
          </p:pic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5E04B7D-0F0E-445D-933B-A4B762D35D4C}"/>
                </a:ext>
              </a:extLst>
            </p:cNvPr>
            <p:cNvSpPr/>
            <p:nvPr/>
          </p:nvSpPr>
          <p:spPr>
            <a:xfrm>
              <a:off x="1610090" y="6370960"/>
              <a:ext cx="55431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PH" b="1" dirty="0">
                  <a:solidFill>
                    <a:srgbClr val="FF0000"/>
                  </a:solidFill>
                </a:rPr>
                <a:t>Behavioral Change Communication Social Marketing</a:t>
              </a:r>
              <a:endParaRPr lang="en-PH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45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2059</TotalTime>
  <Words>815</Words>
  <Application>Microsoft Office PowerPoint</Application>
  <PresentationFormat>On-screen Show (4:3)</PresentationFormat>
  <Paragraphs>105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Berlin Sans FB Demi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Marawi City WD</dc:creator>
  <cp:lastModifiedBy>Marawi City WD</cp:lastModifiedBy>
  <cp:revision>74</cp:revision>
  <dcterms:created xsi:type="dcterms:W3CDTF">2022-06-28T11:40:15Z</dcterms:created>
  <dcterms:modified xsi:type="dcterms:W3CDTF">2022-07-12T12:09:11Z</dcterms:modified>
</cp:coreProperties>
</file>