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76" r:id="rId5"/>
    <p:sldId id="277" r:id="rId6"/>
    <p:sldId id="261" r:id="rId7"/>
    <p:sldId id="262" r:id="rId8"/>
    <p:sldId id="263" r:id="rId9"/>
    <p:sldId id="264" r:id="rId10"/>
    <p:sldId id="265" r:id="rId11"/>
    <p:sldId id="266" r:id="rId12"/>
    <p:sldId id="279" r:id="rId13"/>
    <p:sldId id="283" r:id="rId14"/>
    <p:sldId id="285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x="12192000" cy="6858000"/>
  <p:notesSz cx="7102475" cy="11217275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Verdana" panose="020B0604030504040204" pitchFamily="34" charset="0"/>
      <p:regular r:id="rId29"/>
      <p:bold r:id="rId30"/>
      <p:italic r:id="rId31"/>
      <p:boldItalic r:id="rId32"/>
    </p:embeddedFont>
    <p:embeddedFont>
      <p:font typeface="Gill Sans" panose="020B0604020202020204" charset="0"/>
      <p:regular r:id="rId33"/>
      <p:bold r:id="rId34"/>
    </p:embeddedFont>
    <p:embeddedFont>
      <p:font typeface="Microsoft YaHei" panose="020B0503020204020204" pitchFamily="34" charset="-122"/>
      <p:regular r:id="rId35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4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5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7739" cy="562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675" tIns="52325" rIns="104675" bIns="523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3092" y="0"/>
            <a:ext cx="3077739" cy="562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675" tIns="52325" rIns="104675" bIns="523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85738" y="1401763"/>
            <a:ext cx="6731000" cy="3786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10248" y="5398314"/>
            <a:ext cx="5681980" cy="441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675" tIns="52325" rIns="104675" bIns="523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0654465"/>
            <a:ext cx="3077739" cy="562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675" tIns="52325" rIns="104675" bIns="523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3092" y="10654465"/>
            <a:ext cx="3077739" cy="562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675" tIns="52325" rIns="104675" bIns="523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fld id="{00000000-1234-1234-1234-123412341234}" type="slidenum">
              <a:rPr lang="en-PH"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‹#›</a:t>
            </a:fld>
            <a:endParaRPr sz="14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0963525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:notes"/>
          <p:cNvSpPr txBox="1">
            <a:spLocks noGrp="1"/>
          </p:cNvSpPr>
          <p:nvPr>
            <p:ph type="body" idx="1"/>
          </p:nvPr>
        </p:nvSpPr>
        <p:spPr>
          <a:xfrm>
            <a:off x="710248" y="5398314"/>
            <a:ext cx="5681980" cy="441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675" tIns="52325" rIns="104675" bIns="52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" name="Google Shape;1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5738" y="1401763"/>
            <a:ext cx="6731000" cy="3786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34381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5738" y="1401763"/>
            <a:ext cx="6731000" cy="3786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10:notes"/>
          <p:cNvSpPr txBox="1">
            <a:spLocks noGrp="1"/>
          </p:cNvSpPr>
          <p:nvPr>
            <p:ph type="body" idx="1"/>
          </p:nvPr>
        </p:nvSpPr>
        <p:spPr>
          <a:xfrm>
            <a:off x="710248" y="5398314"/>
            <a:ext cx="5681980" cy="441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675" tIns="52325" rIns="104675" bIns="52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Strong Executive-Legislative Coordination. Both the executive and legislative branches of the city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government understand the need to proactively support an enabling regulatory environment that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tries to maximize the effectiveness of regulations through efficient processes. This can be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summed up in the willingness of the city government to undertake significant reforms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PH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The private sector is keen on supporting efforts to enable the city to attract and retain investors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but a more robust and institutional consultation process needs to organized. The private sector,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especially the Chambers of Commerce, needs to be strengthened in terms of developing their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business advocacy agenda and long term strategy to attract and retain members. This way, they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can provide the needed expertise in responding to the request of the city government for inputs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and participation in critical business and economic issues.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PH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New international airport enables the city achieve important gateway status. The development of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an international airport in the city has signaled the city’s importance as a gateway for investment,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tourism and trade. This will play a critical role in the investment climate of the Puerto Princesa.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Local Public-Private Partnership (PPP) (Project on “waste to power”) in place. Other PPPs are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on waste management, power generation, addressing pollution and environmental pollution, and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water supply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PH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PH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Public-private partnership dialogue mechanism is present. The city government provides venues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for participation for the private sector through various forums and initiatives such as local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development council, bids and awards, and peace and order. Other channels for dialogue such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as regular meetings and consultations with the mayor and other officials of the city government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are available.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680068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5738" y="1401763"/>
            <a:ext cx="6731000" cy="3786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10:notes"/>
          <p:cNvSpPr txBox="1">
            <a:spLocks noGrp="1"/>
          </p:cNvSpPr>
          <p:nvPr>
            <p:ph type="body" idx="1"/>
          </p:nvPr>
        </p:nvSpPr>
        <p:spPr>
          <a:xfrm>
            <a:off x="710248" y="5398314"/>
            <a:ext cx="5681980" cy="441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675" tIns="52325" rIns="104675" bIns="52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Strong Executive-Legislative Coordination. Both the executive and legislative branches of the city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government understand the need to proactively support an enabling regulatory environment that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tries to maximize the effectiveness of regulations through efficient processes. This can be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summed up in the willingness of the city government to undertake significant reforms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PH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The private sector is keen on supporting efforts to enable the city to attract and retain investors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but a more robust and institutional consultation process needs to organized. The private sector,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especially the Chambers of Commerce, needs to be strengthened in terms of developing their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business advocacy agenda and long term strategy to attract and retain members. This way, they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can provide the needed expertise in responding to the request of the city government for inputs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and participation in critical business and economic issues.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PH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New international airport enables the city achieve important gateway status. The development of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an international airport in the city has signaled the city’s importance as a gateway for investment,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tourism and trade. This will play a critical role in the investment climate of the Puerto Princesa.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Local Public-Private Partnership (PPP) (Project on “waste to power”) in place. Other PPPs are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on waste management, power generation, addressing pollution and environmental pollution, and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water supply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PH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PH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Public-private partnership dialogue mechanism is present. The city government provides venues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for participation for the private sector through various forums and initiatives such as local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development council, bids and awards, and peace and order. Other channels for dialogue such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as regular meetings and consultations with the mayor and other officials of the city government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are available.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949348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5738" y="1401763"/>
            <a:ext cx="6731000" cy="3786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10:notes"/>
          <p:cNvSpPr txBox="1">
            <a:spLocks noGrp="1"/>
          </p:cNvSpPr>
          <p:nvPr>
            <p:ph type="body" idx="1"/>
          </p:nvPr>
        </p:nvSpPr>
        <p:spPr>
          <a:xfrm>
            <a:off x="710248" y="5398314"/>
            <a:ext cx="5681980" cy="441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675" tIns="52325" rIns="104675" bIns="52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Strong Executive-Legislative Coordination. Both the executive and legislative branches of the city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government understand the need to proactively support an enabling regulatory environment that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tries to maximize the effectiveness of regulations through efficient processes. This can be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summed up in the willingness of the city government to undertake significant reforms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PH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The private sector is keen on supporting efforts to enable the city to attract and retain investors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but a more robust and institutional consultation process needs to organized. The private sector,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especially the Chambers of Commerce, needs to be strengthened in terms of developing their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business advocacy agenda and long term strategy to attract and retain members. This way, they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can provide the needed expertise in responding to the request of the city government for inputs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and participation in critical business and economic issues.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PH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New international airport enables the city achieve important gateway status. The development of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an international airport in the city has signaled the city’s importance as a gateway for investment,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tourism and trade. This will play a critical role in the investment climate of the Puerto Princesa.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Local Public-Private Partnership (PPP) (Project on “waste to power”) in place. Other PPPs are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on waste management, power generation, addressing pollution and environmental pollution, and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water supply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PH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PH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Public-private partnership dialogue mechanism is present. The city government provides venues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for participation for the private sector through various forums and initiatives such as local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development council, bids and awards, and peace and order. Other channels for dialogue such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as regular meetings and consultations with the mayor and other officials of the city government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are available.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69762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710248" y="5398314"/>
            <a:ext cx="5681980" cy="441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675" tIns="52325" rIns="104675" bIns="52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5738" y="1401763"/>
            <a:ext cx="6731000" cy="3786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331644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5738" y="1401763"/>
            <a:ext cx="6731000" cy="3786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p12:notes"/>
          <p:cNvSpPr txBox="1">
            <a:spLocks noGrp="1"/>
          </p:cNvSpPr>
          <p:nvPr>
            <p:ph type="body" idx="1"/>
          </p:nvPr>
        </p:nvSpPr>
        <p:spPr>
          <a:xfrm>
            <a:off x="710248" y="5398314"/>
            <a:ext cx="5681980" cy="441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675" tIns="52325" rIns="104675" bIns="52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Active participation of LEIPO in Chamber Meetings, SMEDC, Negosyo Center, Asset Council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Strengthened coordination  between Business Sector and the City through the Investment Board, Investment Forum TWG and Feedback mechanism through the I4j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PH"/>
          </a:p>
          <a:p>
            <a:pPr marL="2286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Noto Sans Symbols"/>
              <a:buChar char="▪"/>
            </a:pPr>
            <a:r>
              <a:rPr lang="en-PH"/>
              <a:t>Secured 27.5B investments, bringing in more services in the city. </a:t>
            </a:r>
          </a:p>
          <a:p>
            <a:pPr marL="2286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Noto Sans Symbols"/>
              <a:buChar char="▪"/>
            </a:pPr>
            <a:r>
              <a:rPr lang="en-PH"/>
              <a:t>Strengthened coordination  between Business Sector and the City through the Investment Board, Investment Forum TWG and Feedback mechanism through the I4j</a:t>
            </a:r>
          </a:p>
          <a:p>
            <a:pPr marL="228600" lvl="0" indent="-2286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Noto Sans Symbols"/>
              <a:buChar char="▪"/>
            </a:pPr>
            <a:r>
              <a:rPr lang="en-PH"/>
              <a:t>Intensified role and conscious monitoring effort and immediate response to feedback on City reforms related to streamlining business permits, rationalizing investment priorities and incentives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PH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PH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1. Weak policy enforcement to support a better business environment such as the implementation of the investment and incentives code as well as sanitation policies. New ordinances to directly support and incentivize MSMEs are also needed.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2.  The quality of business services and offices for investor relations and business support needs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further improvement. For one, the offices for investment promotion and LEIPO are not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institutionalized. The personnel in these offices are mostly seconded from the planning office and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skills are not adequately supported to ensure responsiveness to the needs of targeted investors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and business clients. Furthermore, the LEIPO and investment offices need to be linked with the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USAID Strengthening Urban Resilience for Growth with Equity (SURGE) Project Page 63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Assessment of the Business Enabling Environment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Negosyo Center including PESO. The linkage will enable sharing of physical, human and financial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resources to achieve greater coherence and dynamism. There has to be more training to help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the current personnel achieve competence in business planning, investor pitching, organization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of investment forums, preparation of investment briefs and primers, project feasibility, economic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profiling, investor relations, business matching and marketing. A competency- based process for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hiring manpower and staff needs to be in place to support the offices' programs for investor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assistance and relations.</a:t>
            </a:r>
          </a:p>
        </p:txBody>
      </p:sp>
    </p:spTree>
    <p:extLst>
      <p:ext uri="{BB962C8B-B14F-4D97-AF65-F5344CB8AC3E}">
        <p14:creationId xmlns:p14="http://schemas.microsoft.com/office/powerpoint/2010/main" val="1489609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3:notes"/>
          <p:cNvSpPr txBox="1">
            <a:spLocks noGrp="1"/>
          </p:cNvSpPr>
          <p:nvPr>
            <p:ph type="body" idx="1"/>
          </p:nvPr>
        </p:nvSpPr>
        <p:spPr>
          <a:xfrm>
            <a:off x="710248" y="5398314"/>
            <a:ext cx="5681980" cy="441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675" tIns="52325" rIns="104675" bIns="52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" name="Google Shape;37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5738" y="1401763"/>
            <a:ext cx="6731000" cy="3786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025982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4:notes"/>
          <p:cNvSpPr txBox="1">
            <a:spLocks noGrp="1"/>
          </p:cNvSpPr>
          <p:nvPr>
            <p:ph type="body" idx="1"/>
          </p:nvPr>
        </p:nvSpPr>
        <p:spPr>
          <a:xfrm>
            <a:off x="710248" y="5398314"/>
            <a:ext cx="5681980" cy="441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675" tIns="52325" rIns="104675" bIns="52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0" name="Google Shape;39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5738" y="1401763"/>
            <a:ext cx="6731000" cy="3786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842399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5:notes"/>
          <p:cNvSpPr txBox="1">
            <a:spLocks noGrp="1"/>
          </p:cNvSpPr>
          <p:nvPr>
            <p:ph type="body" idx="1"/>
          </p:nvPr>
        </p:nvSpPr>
        <p:spPr>
          <a:xfrm>
            <a:off x="710248" y="5398314"/>
            <a:ext cx="5681980" cy="441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675" tIns="52325" rIns="104675" bIns="52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" name="Google Shape;40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5738" y="1401763"/>
            <a:ext cx="6731000" cy="3786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863022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6:notes"/>
          <p:cNvSpPr txBox="1">
            <a:spLocks noGrp="1"/>
          </p:cNvSpPr>
          <p:nvPr>
            <p:ph type="body" idx="1"/>
          </p:nvPr>
        </p:nvSpPr>
        <p:spPr>
          <a:xfrm>
            <a:off x="710248" y="5398314"/>
            <a:ext cx="5681980" cy="441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675" tIns="52325" rIns="104675" bIns="52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1" name="Google Shape;41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5738" y="1401763"/>
            <a:ext cx="6731000" cy="3786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952274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7:notes"/>
          <p:cNvSpPr txBox="1">
            <a:spLocks noGrp="1"/>
          </p:cNvSpPr>
          <p:nvPr>
            <p:ph type="body" idx="1"/>
          </p:nvPr>
        </p:nvSpPr>
        <p:spPr>
          <a:xfrm>
            <a:off x="710248" y="5398314"/>
            <a:ext cx="5681980" cy="441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675" tIns="52325" rIns="104675" bIns="52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3" name="Google Shape;42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5738" y="1401763"/>
            <a:ext cx="6731000" cy="3786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98724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:notes"/>
          <p:cNvSpPr txBox="1">
            <a:spLocks noGrp="1"/>
          </p:cNvSpPr>
          <p:nvPr>
            <p:ph type="body" idx="1"/>
          </p:nvPr>
        </p:nvSpPr>
        <p:spPr>
          <a:xfrm>
            <a:off x="710248" y="5398314"/>
            <a:ext cx="5681980" cy="441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675" tIns="52325" rIns="104675" bIns="52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5" name="Google Shape;2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5738" y="1401763"/>
            <a:ext cx="6731000" cy="3786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898073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8:notes"/>
          <p:cNvSpPr txBox="1">
            <a:spLocks noGrp="1"/>
          </p:cNvSpPr>
          <p:nvPr>
            <p:ph type="body" idx="1"/>
          </p:nvPr>
        </p:nvSpPr>
        <p:spPr>
          <a:xfrm>
            <a:off x="710248" y="5398314"/>
            <a:ext cx="5681980" cy="441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675" tIns="52325" rIns="104675" bIns="52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" name="Google Shape;43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5738" y="1401763"/>
            <a:ext cx="6731000" cy="3786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57709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:notes"/>
          <p:cNvSpPr txBox="1">
            <a:spLocks noGrp="1"/>
          </p:cNvSpPr>
          <p:nvPr>
            <p:ph type="body" idx="1"/>
          </p:nvPr>
        </p:nvSpPr>
        <p:spPr>
          <a:xfrm>
            <a:off x="710248" y="5398314"/>
            <a:ext cx="5681980" cy="441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675" tIns="52325" rIns="104675" bIns="52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3" name="Google Shape;24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5738" y="1401763"/>
            <a:ext cx="6731000" cy="3786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88449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5:notes"/>
          <p:cNvSpPr txBox="1">
            <a:spLocks noGrp="1"/>
          </p:cNvSpPr>
          <p:nvPr>
            <p:ph type="body" idx="1"/>
          </p:nvPr>
        </p:nvSpPr>
        <p:spPr>
          <a:xfrm>
            <a:off x="710248" y="5398314"/>
            <a:ext cx="5681980" cy="441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675" tIns="52325" rIns="104675" bIns="52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" name="Google Shape;27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5738" y="1401763"/>
            <a:ext cx="6731000" cy="3786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97545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5738" y="1401763"/>
            <a:ext cx="6731000" cy="3786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" name="Google Shape;290;p6:notes"/>
          <p:cNvSpPr txBox="1">
            <a:spLocks noGrp="1"/>
          </p:cNvSpPr>
          <p:nvPr>
            <p:ph type="body" idx="1"/>
          </p:nvPr>
        </p:nvSpPr>
        <p:spPr>
          <a:xfrm>
            <a:off x="710248" y="5398314"/>
            <a:ext cx="5681980" cy="441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675" tIns="52325" rIns="104675" bIns="52325" anchor="t" anchorCtr="0">
            <a:noAutofit/>
          </a:bodyPr>
          <a:lstStyle/>
          <a:p>
            <a:pPr marL="228600" lvl="0" indent="-2286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Noto Sans Symbols"/>
              <a:buChar char="▪"/>
            </a:pPr>
            <a:r>
              <a:rPr lang="en-PH"/>
              <a:t>Weak business network and coordination with national agencies and investors; </a:t>
            </a:r>
          </a:p>
          <a:p>
            <a:pPr marL="228600" lvl="0" indent="-2286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Noto Sans Symbols"/>
              <a:buChar char="▪"/>
            </a:pPr>
            <a:r>
              <a:rPr lang="en-PH"/>
              <a:t>Unclear processes in engaging private sector (businesses and investors);</a:t>
            </a:r>
          </a:p>
          <a:p>
            <a:pPr marL="228600" lvl="0" indent="-2286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Noto Sans Symbols"/>
              <a:buChar char="▪"/>
            </a:pPr>
            <a:r>
              <a:rPr lang="en-PH"/>
              <a:t>Non-functioning systems and procedures in organizing investment promotions  </a:t>
            </a:r>
          </a:p>
          <a:p>
            <a:pPr marL="228600" lvl="0" indent="-2286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Noto Sans Symbols"/>
              <a:buChar char="▪"/>
            </a:pPr>
            <a:r>
              <a:rPr lang="en-PH"/>
              <a:t>Inadequate operating budget, inter-office cooperation and work plan defining collaboration with partners</a:t>
            </a:r>
          </a:p>
          <a:p>
            <a:pPr marL="228600" lvl="0" indent="-2286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Noto Sans Symbols"/>
              <a:buChar char="▪"/>
            </a:pPr>
            <a:r>
              <a:rPr lang="en-PH"/>
              <a:t>Limited foreign and national investors to complement local initiatives</a:t>
            </a:r>
          </a:p>
          <a:p>
            <a:pPr marL="228600" lvl="0" indent="-2286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Noto Sans Symbols"/>
              <a:buChar char="▪"/>
            </a:pPr>
            <a:r>
              <a:rPr lang="en-PH"/>
              <a:t> No proactive information and communication campaign.</a:t>
            </a:r>
          </a:p>
          <a:p>
            <a:pPr marL="228600" lvl="0" indent="-2286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Noto Sans Symbols"/>
              <a:buChar char="▪"/>
            </a:pPr>
            <a:r>
              <a:rPr lang="en-PH"/>
              <a:t>Investment related policies not prioritized.  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PH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1. Weak policy enforcement to support a better business environment such as the implementation of the investment and incentives code as well as sanitation policies. New ordinances to directly support and incentivize MSMEs are also needed.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2.  The quality of business services and offices for investor relations and business support needs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further improvement. For one, the offices for investment promotion and LEIPO are not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institutionalized. The personnel in these offices are mostly seconded from the planning office and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skills are not adequately supported to ensure responsiveness to the needs of targeted investors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and business clients. Furthermore, the LEIPO and investment offices need to be linked with the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USAID Strengthening Urban Resilience for Growth with Equity (SURGE) Project Page 63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Assessment of the Business Enabling Environment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Negosyo Center including PESO. The linkage will enable sharing of physical, human and financial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resources to achieve greater coherence and dynamism. There has to be more training to help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the current personnel achieve competence in business planning, investor pitching, organization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of investment forums, preparation of investment briefs and primers, project feasibility, economic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profiling, investor relations, business matching and marketing. A competency- based process for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hiring manpower and staff needs to be in place to support the offices' programs for investor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assistance and relations.</a:t>
            </a:r>
          </a:p>
        </p:txBody>
      </p:sp>
    </p:spTree>
    <p:extLst>
      <p:ext uri="{BB962C8B-B14F-4D97-AF65-F5344CB8AC3E}">
        <p14:creationId xmlns:p14="http://schemas.microsoft.com/office/powerpoint/2010/main" val="207834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5738" y="1401763"/>
            <a:ext cx="6731000" cy="3786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p7:notes"/>
          <p:cNvSpPr txBox="1">
            <a:spLocks noGrp="1"/>
          </p:cNvSpPr>
          <p:nvPr>
            <p:ph type="body" idx="1"/>
          </p:nvPr>
        </p:nvSpPr>
        <p:spPr>
          <a:xfrm>
            <a:off x="710248" y="5398314"/>
            <a:ext cx="5681980" cy="441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675" tIns="52325" rIns="104675" bIns="52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Strong Executive-Legislative Coordination. Both the executive and legislative branches of the city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government understand the need to proactively support an enabling regulatory environment that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tries to maximize the effectiveness of regulations through efficient processes. This can be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summed up in the willingness of the city government to undertake significant reforms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PH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The private sector is keen on supporting efforts to enable the city to attract and retain investors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but a more robust and institutional consultation process needs to organized. The private sector,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especially the Chambers of Commerce, needs to be strengthened in terms of developing their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business advocacy agenda and long term strategy to attract and retain members. This way, they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can provide the needed expertise in responding to the request of the city government for inputs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and participation in critical business and economic issues.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PH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New international airport enables the city achieve important gateway status. The development of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an international airport in the city has signaled the city’s importance as a gateway for investment,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tourism and trade. This will play a critical role in the investment climate of the Puerto Princesa.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Local Public-Private Partnership (PPP) (Project on “waste to power”) in place. Other PPPs are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on waste management, power generation, addressing pollution and environmental pollution, and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water supply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PH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PH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Public-private partnership dialogue mechanism is present. The city government provides venues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for participation for the private sector through various forums and initiatives such as local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development council, bids and awards, and peace and order. Other channels for dialogue such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as regular meetings and consultations with the mayor and other officials of the city government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are available.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310642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8:notes"/>
          <p:cNvSpPr txBox="1">
            <a:spLocks noGrp="1"/>
          </p:cNvSpPr>
          <p:nvPr>
            <p:ph type="body" idx="1"/>
          </p:nvPr>
        </p:nvSpPr>
        <p:spPr>
          <a:xfrm>
            <a:off x="710248" y="5398314"/>
            <a:ext cx="5681980" cy="441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675" tIns="52325" rIns="104675" bIns="52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5738" y="1401763"/>
            <a:ext cx="6731000" cy="3786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69262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5738" y="1401763"/>
            <a:ext cx="6731000" cy="3786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p9:notes"/>
          <p:cNvSpPr txBox="1">
            <a:spLocks noGrp="1"/>
          </p:cNvSpPr>
          <p:nvPr>
            <p:ph type="body" idx="1"/>
          </p:nvPr>
        </p:nvSpPr>
        <p:spPr>
          <a:xfrm>
            <a:off x="710248" y="5398314"/>
            <a:ext cx="5681980" cy="441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675" tIns="52325" rIns="104675" bIns="52325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</a:pPr>
            <a:r>
              <a:rPr lang="en-PH" b="1"/>
              <a:t>Internal System Developed:</a:t>
            </a:r>
            <a:endParaRPr b="1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Noto Sans Symbols"/>
              <a:buChar char="▪"/>
            </a:pPr>
            <a:r>
              <a:rPr lang="en-PH"/>
              <a:t>Benchmarking and TA on Investment Promotions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Noto Sans Symbols"/>
              <a:buChar char="▪"/>
            </a:pPr>
            <a:r>
              <a:rPr lang="en-PH"/>
              <a:t>Developed LEIPO Charter 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Noto Sans Symbols"/>
              <a:buChar char="▪"/>
            </a:pPr>
            <a:r>
              <a:rPr lang="en-PH"/>
              <a:t>Online Webinar on Investment After Care Service in 2020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</a:pPr>
            <a:endParaRPr b="1"/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</a:pPr>
            <a:r>
              <a:rPr lang="en-PH" b="1"/>
              <a:t>Institutional Arrangement Established and Formalized: </a:t>
            </a:r>
            <a:endParaRPr b="1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Noto Sans Symbols"/>
              <a:buChar char="▪"/>
            </a:pPr>
            <a:r>
              <a:rPr lang="en-PH"/>
              <a:t>Establishment of LEIPO in 2017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Noto Sans Symbols"/>
              <a:buChar char="▪"/>
            </a:pPr>
            <a:r>
              <a:rPr lang="en-PH"/>
              <a:t>Inter-office and business partners’ collaboration on Investment Priorities, Assets  and Reforms on business permitting, investment and incentives in 2018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Noto Sans Symbols"/>
              <a:buChar char="▪"/>
            </a:pPr>
            <a:r>
              <a:rPr lang="en-PH"/>
              <a:t>Consultation and Cooperation of Business Sector in Developing Investment Collaterals (Brochure, AVP, Guide, Briefs and Profile), Investment Promotion, Targetting and Facilitation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Noto Sans Symbols"/>
              <a:buChar char="▪"/>
            </a:pPr>
            <a:r>
              <a:rPr lang="en-PH"/>
              <a:t>Engaged the Business Sector in Organizing the City Investment Forum in 2019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Noto Sans Symbols"/>
              <a:buChar char="▪"/>
            </a:pPr>
            <a:r>
              <a:rPr lang="en-PH"/>
              <a:t>Formalized partnership with the Board of Investments in 2021</a:t>
            </a:r>
          </a:p>
          <a:p>
            <a:pPr marL="0" lvl="0" indent="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</a:pP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47183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5738" y="1401763"/>
            <a:ext cx="6731000" cy="3786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10:notes"/>
          <p:cNvSpPr txBox="1">
            <a:spLocks noGrp="1"/>
          </p:cNvSpPr>
          <p:nvPr>
            <p:ph type="body" idx="1"/>
          </p:nvPr>
        </p:nvSpPr>
        <p:spPr>
          <a:xfrm>
            <a:off x="710248" y="5398314"/>
            <a:ext cx="5681980" cy="441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675" tIns="52325" rIns="104675" bIns="52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Strong Executive-Legislative Coordination. Both the executive and legislative branches of the city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government understand the need to proactively support an enabling regulatory environment that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tries to maximize the effectiveness of regulations through efficient processes. This can be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summed up in the willingness of the city government to undertake significant reforms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PH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The private sector is keen on supporting efforts to enable the city to attract and retain investors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but a more robust and institutional consultation process needs to organized. The private sector,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especially the Chambers of Commerce, needs to be strengthened in terms of developing their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business advocacy agenda and long term strategy to attract and retain members. This way, they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can provide the needed expertise in responding to the request of the city government for inputs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and participation in critical business and economic issues.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PH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New international airport enables the city achieve important gateway status. The development of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an international airport in the city has signaled the city’s importance as a gateway for investment,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tourism and trade. This will play a critical role in the investment climate of the Puerto Princesa.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Local Public-Private Partnership (PPP) (Project on “waste to power”) in place. Other PPPs are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on waste management, power generation, addressing pollution and environmental pollution, and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water supply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PH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PH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Public-private partnership dialogue mechanism is present. The city government provides venues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for participation for the private sector through various forums and initiatives such as local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development council, bids and awards, and peace and order. Other channels for dialogue such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as regular meetings and consultations with the mayor and other officials of the city government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PH"/>
              <a:t>are available.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05471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chemeClr val="lt2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20"/>
          <p:cNvGrpSpPr/>
          <p:nvPr/>
        </p:nvGrpSpPr>
        <p:grpSpPr>
          <a:xfrm>
            <a:off x="0" y="3759200"/>
            <a:ext cx="3159760" cy="3091180"/>
            <a:chOff x="0" y="5979"/>
            <a:chExt cx="4166" cy="4809"/>
          </a:xfrm>
        </p:grpSpPr>
        <p:sp>
          <p:nvSpPr>
            <p:cNvPr id="17" name="Google Shape;17;p20"/>
            <p:cNvSpPr/>
            <p:nvPr/>
          </p:nvSpPr>
          <p:spPr>
            <a:xfrm>
              <a:off x="0" y="7585"/>
              <a:ext cx="3203" cy="3203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0"/>
            <p:cNvSpPr/>
            <p:nvPr/>
          </p:nvSpPr>
          <p:spPr>
            <a:xfrm>
              <a:off x="0" y="8540"/>
              <a:ext cx="2248" cy="2248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0"/>
            <p:cNvSpPr/>
            <p:nvPr/>
          </p:nvSpPr>
          <p:spPr>
            <a:xfrm>
              <a:off x="2447" y="5979"/>
              <a:ext cx="1719" cy="213"/>
            </a:xfrm>
            <a:prstGeom prst="roundRect">
              <a:avLst>
                <a:gd name="adj" fmla="val 50000"/>
              </a:avLst>
            </a:prstGeom>
            <a:solidFill>
              <a:srgbClr val="92B4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0" name="Google Shape;20;p20"/>
          <p:cNvSpPr txBox="1">
            <a:spLocks noGrp="1"/>
          </p:cNvSpPr>
          <p:nvPr>
            <p:ph type="ctrTitle"/>
          </p:nvPr>
        </p:nvSpPr>
        <p:spPr>
          <a:xfrm>
            <a:off x="1228681" y="2547051"/>
            <a:ext cx="7737519" cy="1211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600"/>
              <a:buFont typeface="Arial" panose="020B0604020202020204"/>
              <a:buNone/>
              <a:defRPr sz="6600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0"/>
          <p:cNvSpPr txBox="1">
            <a:spLocks noGrp="1"/>
          </p:cNvSpPr>
          <p:nvPr>
            <p:ph type="subTitle" idx="1"/>
          </p:nvPr>
        </p:nvSpPr>
        <p:spPr>
          <a:xfrm>
            <a:off x="1228683" y="3958729"/>
            <a:ext cx="7737517" cy="58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468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/>
            </a:lvl2pPr>
            <a:lvl3pPr lvl="2" 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/>
            </a:lvl3pPr>
            <a:lvl4pPr lvl="3" 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/>
            </a:lvl4pPr>
            <a:lvl5pPr lvl="4" 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0"/>
          <p:cNvSpPr txBox="1">
            <a:spLocks noGrp="1"/>
          </p:cNvSpPr>
          <p:nvPr>
            <p:ph type="dt" idx="10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0"/>
          <p:cNvSpPr txBox="1">
            <a:spLocks noGrp="1"/>
          </p:cNvSpPr>
          <p:nvPr>
            <p:ph type="ftr" idx="11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0"/>
          <p:cNvSpPr txBox="1">
            <a:spLocks noGrp="1"/>
          </p:cNvSpPr>
          <p:nvPr>
            <p:ph type="sldNum" idx="12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 lang="en-PH"/>
          </a:p>
        </p:txBody>
      </p:sp>
      <p:sp>
        <p:nvSpPr>
          <p:cNvPr id="25" name="Google Shape;25;p20"/>
          <p:cNvSpPr txBox="1">
            <a:spLocks noGrp="1"/>
          </p:cNvSpPr>
          <p:nvPr>
            <p:ph type="body" idx="2"/>
          </p:nvPr>
        </p:nvSpPr>
        <p:spPr>
          <a:xfrm>
            <a:off x="8883529" y="5603010"/>
            <a:ext cx="2301500" cy="43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rmAutofit/>
          </a:bodyPr>
          <a:lstStyle>
            <a:lvl1pPr marL="457200" lvl="0" indent="-228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body" idx="3"/>
          </p:nvPr>
        </p:nvSpPr>
        <p:spPr>
          <a:xfrm>
            <a:off x="8884076" y="6091238"/>
            <a:ext cx="2301500" cy="429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rmAutofit/>
          </a:bodyPr>
          <a:lstStyle>
            <a:lvl1pPr marL="457200" lvl="0" indent="-228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bg>
      <p:bgPr>
        <a:solidFill>
          <a:schemeClr val="lt2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9"/>
          <p:cNvSpPr txBox="1"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38100" rIns="76200" bIns="381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ial" panose="020B0604020202020204"/>
              <a:buNone/>
              <a:defRPr sz="2400" b="1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9"/>
          <p:cNvSpPr txBox="1">
            <a:spLocks noGrp="1"/>
          </p:cNvSpPr>
          <p:nvPr>
            <p:ph type="body" idx="1"/>
          </p:nvPr>
        </p:nvSpPr>
        <p:spPr>
          <a:xfrm>
            <a:off x="669930" y="952508"/>
            <a:ext cx="5283242" cy="38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38100" rIns="76200" bIns="381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 b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228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9" name="Google Shape;109;p29"/>
          <p:cNvSpPr txBox="1">
            <a:spLocks noGrp="1"/>
          </p:cNvSpPr>
          <p:nvPr>
            <p:ph type="body" idx="2"/>
          </p:nvPr>
        </p:nvSpPr>
        <p:spPr>
          <a:xfrm>
            <a:off x="669925" y="1406525"/>
            <a:ext cx="5283200" cy="4934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0" rIns="82550" bIns="0" anchor="t" anchorCtr="0">
            <a:noAutofit/>
          </a:bodyPr>
          <a:lstStyle>
            <a:lvl1pPr marL="457200" marR="0" lvl="0" indent="-330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rial" panose="020B0604020202020204"/>
              <a:buChar char="•"/>
              <a:defRPr sz="1600" b="0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rial" panose="020B0604020202020204"/>
              <a:buChar char="•"/>
              <a:defRPr sz="1600" b="0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rial" panose="020B0604020202020204"/>
              <a:buChar char="•"/>
              <a:defRPr sz="1600" b="0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rial" panose="020B0604020202020204"/>
              <a:buChar char="•"/>
              <a:defRPr sz="1600" b="0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rial" panose="020B0604020202020204"/>
              <a:buChar char="•"/>
              <a:defRPr sz="1600" b="0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29"/>
          <p:cNvSpPr txBox="1">
            <a:spLocks noGrp="1"/>
          </p:cNvSpPr>
          <p:nvPr>
            <p:ph type="body" idx="3"/>
          </p:nvPr>
        </p:nvSpPr>
        <p:spPr>
          <a:xfrm>
            <a:off x="6235750" y="952508"/>
            <a:ext cx="5283242" cy="38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38100" rIns="76200" bIns="381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228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1" name="Google Shape;111;p29"/>
          <p:cNvSpPr txBox="1">
            <a:spLocks noGrp="1"/>
          </p:cNvSpPr>
          <p:nvPr>
            <p:ph type="body" idx="4"/>
          </p:nvPr>
        </p:nvSpPr>
        <p:spPr>
          <a:xfrm>
            <a:off x="6235750" y="1406525"/>
            <a:ext cx="5283242" cy="4934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0" rIns="82550" bIns="0" anchor="t" anchorCtr="0">
            <a:noAutofit/>
          </a:bodyPr>
          <a:lstStyle>
            <a:lvl1pPr marL="457200" marR="0" lvl="0" indent="-330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rial" panose="020B0604020202020204"/>
              <a:buChar char="•"/>
              <a:defRPr sz="1600" b="0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rial" panose="020B0604020202020204"/>
              <a:buChar char="•"/>
              <a:defRPr sz="1600" b="0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rial" panose="020B0604020202020204"/>
              <a:buChar char="•"/>
              <a:defRPr sz="1600" b="0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rial" panose="020B0604020202020204"/>
              <a:buChar char="•"/>
              <a:defRPr sz="1600" b="0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rial" panose="020B0604020202020204"/>
              <a:buChar char="•"/>
              <a:defRPr sz="1600" b="0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9"/>
          <p:cNvSpPr txBox="1">
            <a:spLocks noGrp="1"/>
          </p:cNvSpPr>
          <p:nvPr>
            <p:ph type="dt" idx="10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9"/>
          <p:cNvSpPr txBox="1">
            <a:spLocks noGrp="1"/>
          </p:cNvSpPr>
          <p:nvPr>
            <p:ph type="ftr" idx="11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9"/>
          <p:cNvSpPr txBox="1">
            <a:spLocks noGrp="1"/>
          </p:cNvSpPr>
          <p:nvPr>
            <p:ph type="sldNum" idx="12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 lang="en-P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0"/>
          <p:cNvSpPr txBox="1">
            <a:spLocks noGrp="1"/>
          </p:cNvSpPr>
          <p:nvPr>
            <p:ph type="dt" idx="10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0"/>
          <p:cNvSpPr txBox="1">
            <a:spLocks noGrp="1"/>
          </p:cNvSpPr>
          <p:nvPr>
            <p:ph type="ftr" idx="11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30"/>
          <p:cNvSpPr txBox="1">
            <a:spLocks noGrp="1"/>
          </p:cNvSpPr>
          <p:nvPr>
            <p:ph type="sldNum" idx="12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 lang="en-P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bg>
      <p:bgPr>
        <a:solidFill>
          <a:schemeClr val="lt2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1"/>
          <p:cNvSpPr txBox="1">
            <a:spLocks noGrp="1"/>
          </p:cNvSpPr>
          <p:nvPr>
            <p:ph type="title"/>
          </p:nvPr>
        </p:nvSpPr>
        <p:spPr>
          <a:xfrm rot="5400000">
            <a:off x="8352174" y="3171470"/>
            <a:ext cx="5388907" cy="95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38100" rIns="76200" bIns="381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ial" panose="020B0604020202020204"/>
              <a:buNone/>
              <a:defRPr sz="2400" b="1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body" idx="1"/>
          </p:nvPr>
        </p:nvSpPr>
        <p:spPr>
          <a:xfrm rot="5400000">
            <a:off x="2889522" y="-1267097"/>
            <a:ext cx="5388907" cy="982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0" rIns="82550" bIns="0" anchor="t" anchorCtr="0">
            <a:normAutofit/>
          </a:bodyPr>
          <a:lstStyle>
            <a:lvl1pPr marL="457200" lvl="0" indent="-330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lvl="2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lvl="3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lvl="4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31"/>
          <p:cNvSpPr txBox="1">
            <a:spLocks noGrp="1"/>
          </p:cNvSpPr>
          <p:nvPr>
            <p:ph type="dt" idx="10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1"/>
          <p:cNvSpPr txBox="1">
            <a:spLocks noGrp="1"/>
          </p:cNvSpPr>
          <p:nvPr>
            <p:ph type="ftr" idx="11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31"/>
          <p:cNvSpPr txBox="1">
            <a:spLocks noGrp="1"/>
          </p:cNvSpPr>
          <p:nvPr>
            <p:ph type="sldNum" idx="12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 lang="en-PH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>
  <p:cSld name="Content">
    <p:bg>
      <p:bgPr>
        <a:solidFill>
          <a:schemeClr val="lt2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2"/>
          <p:cNvSpPr txBox="1">
            <a:spLocks noGrp="1"/>
          </p:cNvSpPr>
          <p:nvPr>
            <p:ph type="dt" idx="10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2"/>
          <p:cNvSpPr txBox="1">
            <a:spLocks noGrp="1"/>
          </p:cNvSpPr>
          <p:nvPr>
            <p:ph type="ftr" idx="11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2"/>
          <p:cNvSpPr txBox="1">
            <a:spLocks noGrp="1"/>
          </p:cNvSpPr>
          <p:nvPr>
            <p:ph type="sldNum" idx="12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 lang="en-PH"/>
          </a:p>
        </p:txBody>
      </p:sp>
      <p:sp>
        <p:nvSpPr>
          <p:cNvPr id="129" name="Google Shape;129;p32"/>
          <p:cNvSpPr txBox="1">
            <a:spLocks noGrp="1"/>
          </p:cNvSpPr>
          <p:nvPr>
            <p:ph type="body" idx="1"/>
          </p:nvPr>
        </p:nvSpPr>
        <p:spPr>
          <a:xfrm>
            <a:off x="669930" y="952508"/>
            <a:ext cx="10852237" cy="5388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0" rIns="82550" bIns="0" anchor="t" anchorCtr="0">
            <a:normAutofit/>
          </a:bodyPr>
          <a:lstStyle>
            <a:lvl1pPr marL="457200" lvl="0" indent="-330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lvl="2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lvl="3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lvl="4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st slide">
  <p:cSld name="Last slide">
    <p:bg>
      <p:bgPr>
        <a:solidFill>
          <a:schemeClr val="lt2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33"/>
          <p:cNvGrpSpPr/>
          <p:nvPr/>
        </p:nvGrpSpPr>
        <p:grpSpPr>
          <a:xfrm>
            <a:off x="1884946" y="1897380"/>
            <a:ext cx="7784835" cy="3063240"/>
            <a:chOff x="1884946" y="1897380"/>
            <a:chExt cx="7784835" cy="3063240"/>
          </a:xfrm>
        </p:grpSpPr>
        <p:grpSp>
          <p:nvGrpSpPr>
            <p:cNvPr id="132" name="Google Shape;132;p33"/>
            <p:cNvGrpSpPr/>
            <p:nvPr/>
          </p:nvGrpSpPr>
          <p:grpSpPr>
            <a:xfrm>
              <a:off x="1884946" y="1897380"/>
              <a:ext cx="7502894" cy="3063240"/>
              <a:chOff x="1884946" y="1897380"/>
              <a:chExt cx="7502894" cy="3063240"/>
            </a:xfrm>
          </p:grpSpPr>
          <p:sp>
            <p:nvSpPr>
              <p:cNvPr id="133" name="Google Shape;133;p33"/>
              <p:cNvSpPr/>
              <p:nvPr/>
            </p:nvSpPr>
            <p:spPr>
              <a:xfrm>
                <a:off x="1884946" y="1897380"/>
                <a:ext cx="2926080" cy="3063240"/>
              </a:xfrm>
              <a:prstGeom prst="rect">
                <a:avLst/>
              </a:prstGeom>
              <a:noFill/>
              <a:ln w="127000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" name="Google Shape;134;p33"/>
              <p:cNvSpPr/>
              <p:nvPr/>
            </p:nvSpPr>
            <p:spPr>
              <a:xfrm>
                <a:off x="3169920" y="2438400"/>
                <a:ext cx="6217920" cy="208788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5" name="Google Shape;135;p33"/>
            <p:cNvGrpSpPr/>
            <p:nvPr/>
          </p:nvGrpSpPr>
          <p:grpSpPr>
            <a:xfrm>
              <a:off x="8855447" y="2968599"/>
              <a:ext cx="814335" cy="797689"/>
              <a:chOff x="8855447" y="2968599"/>
              <a:chExt cx="814335" cy="797689"/>
            </a:xfrm>
          </p:grpSpPr>
          <p:sp>
            <p:nvSpPr>
              <p:cNvPr id="136" name="Google Shape;136;p33"/>
              <p:cNvSpPr/>
              <p:nvPr/>
            </p:nvSpPr>
            <p:spPr>
              <a:xfrm rot="-5400000">
                <a:off x="8988995" y="3085502"/>
                <a:ext cx="797689" cy="563883"/>
              </a:xfrm>
              <a:prstGeom prst="triangle">
                <a:avLst>
                  <a:gd name="adj" fmla="val 50000"/>
                </a:avLst>
              </a:prstGeom>
              <a:solidFill>
                <a:srgbClr val="2D503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7" name="Google Shape;137;p33"/>
              <p:cNvSpPr/>
              <p:nvPr/>
            </p:nvSpPr>
            <p:spPr>
              <a:xfrm rot="-5400000">
                <a:off x="8745072" y="3117387"/>
                <a:ext cx="753142" cy="532393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138" name="Google Shape;138;p33"/>
          <p:cNvSpPr txBox="1">
            <a:spLocks noGrp="1"/>
          </p:cNvSpPr>
          <p:nvPr>
            <p:ph type="title"/>
          </p:nvPr>
        </p:nvSpPr>
        <p:spPr>
          <a:xfrm>
            <a:off x="3551167" y="2641450"/>
            <a:ext cx="5275704" cy="1325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0" anchor="b" anchorCtr="0">
            <a:norm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Arial" panose="020B0604020202020204"/>
              <a:buNone/>
              <a:defRPr sz="7200" b="1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3"/>
          <p:cNvSpPr txBox="1">
            <a:spLocks noGrp="1"/>
          </p:cNvSpPr>
          <p:nvPr>
            <p:ph type="dt" idx="10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3"/>
          <p:cNvSpPr txBox="1">
            <a:spLocks noGrp="1"/>
          </p:cNvSpPr>
          <p:nvPr>
            <p:ph type="ftr" idx="11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3"/>
          <p:cNvSpPr txBox="1">
            <a:spLocks noGrp="1"/>
          </p:cNvSpPr>
          <p:nvPr>
            <p:ph type="sldNum" idx="12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 lang="en-PH"/>
          </a:p>
        </p:txBody>
      </p:sp>
      <p:sp>
        <p:nvSpPr>
          <p:cNvPr id="142" name="Google Shape;142;p33"/>
          <p:cNvSpPr txBox="1">
            <a:spLocks noGrp="1"/>
          </p:cNvSpPr>
          <p:nvPr>
            <p:ph type="body" idx="1"/>
          </p:nvPr>
        </p:nvSpPr>
        <p:spPr>
          <a:xfrm>
            <a:off x="3551238" y="4030663"/>
            <a:ext cx="5275633" cy="430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46800" anchor="t" anchorCtr="0">
            <a:normAutofit/>
          </a:bodyPr>
          <a:lstStyle>
            <a:lvl1pPr marL="457200" lvl="0" indent="-22860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">
  <p:cSld name="General">
    <p:bg>
      <p:bgPr>
        <a:solidFill>
          <a:schemeClr val="lt2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34"/>
          <p:cNvGrpSpPr/>
          <p:nvPr/>
        </p:nvGrpSpPr>
        <p:grpSpPr>
          <a:xfrm>
            <a:off x="11431624" y="5355397"/>
            <a:ext cx="760374" cy="1419174"/>
            <a:chOff x="11431624" y="5355397"/>
            <a:chExt cx="760374" cy="1419174"/>
          </a:xfrm>
        </p:grpSpPr>
        <p:sp>
          <p:nvSpPr>
            <p:cNvPr id="145" name="Google Shape;145;p34"/>
            <p:cNvSpPr/>
            <p:nvPr/>
          </p:nvSpPr>
          <p:spPr>
            <a:xfrm rot="-5400000">
              <a:off x="11232532" y="5815105"/>
              <a:ext cx="1158557" cy="760373"/>
            </a:xfrm>
            <a:prstGeom prst="triangle">
              <a:avLst>
                <a:gd name="adj" fmla="val 50222"/>
              </a:avLst>
            </a:prstGeom>
            <a:solidFill>
              <a:srgbClr val="2D50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34"/>
            <p:cNvSpPr/>
            <p:nvPr/>
          </p:nvSpPr>
          <p:spPr>
            <a:xfrm rot="-5400000">
              <a:off x="11186775" y="5600245"/>
              <a:ext cx="1250070" cy="760373"/>
            </a:xfrm>
            <a:custGeom>
              <a:avLst/>
              <a:gdLst/>
              <a:ahLst/>
              <a:cxnLst/>
              <a:rect l="l" t="t" r="r" b="b"/>
              <a:pathLst>
                <a:path w="6265084" h="2026920" extrusionOk="0">
                  <a:moveTo>
                    <a:pt x="0" y="2026920"/>
                  </a:moveTo>
                  <a:lnTo>
                    <a:pt x="2789530" y="36357"/>
                  </a:lnTo>
                  <a:lnTo>
                    <a:pt x="2851309" y="0"/>
                  </a:lnTo>
                  <a:lnTo>
                    <a:pt x="6265084" y="202692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7" name="Google Shape;147;p34"/>
          <p:cNvSpPr txBox="1">
            <a:spLocks noGrp="1"/>
          </p:cNvSpPr>
          <p:nvPr>
            <p:ph type="title"/>
          </p:nvPr>
        </p:nvSpPr>
        <p:spPr>
          <a:xfrm>
            <a:off x="838200" y="794326"/>
            <a:ext cx="10515600" cy="540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38100" rIns="76200" bIns="381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Arial" panose="020B0604020202020204"/>
              <a:buNone/>
              <a:defRPr sz="2200" b="1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4"/>
          <p:cNvSpPr txBox="1">
            <a:spLocks noGrp="1"/>
          </p:cNvSpPr>
          <p:nvPr>
            <p:ph type="dt" idx="10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34"/>
          <p:cNvSpPr txBox="1">
            <a:spLocks noGrp="1"/>
          </p:cNvSpPr>
          <p:nvPr>
            <p:ph type="ftr" idx="11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4"/>
          <p:cNvSpPr txBox="1">
            <a:spLocks noGrp="1"/>
          </p:cNvSpPr>
          <p:nvPr>
            <p:ph type="sldNum" idx="12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 lang="en-PH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/right">
  <p:cSld name="Left/right">
    <p:bg>
      <p:bgPr>
        <a:solidFill>
          <a:schemeClr val="l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5"/>
          <p:cNvSpPr/>
          <p:nvPr/>
        </p:nvSpPr>
        <p:spPr>
          <a:xfrm>
            <a:off x="0" y="0"/>
            <a:ext cx="4823460" cy="685863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53" name="Google Shape;153;p35"/>
          <p:cNvGrpSpPr/>
          <p:nvPr/>
        </p:nvGrpSpPr>
        <p:grpSpPr>
          <a:xfrm>
            <a:off x="0" y="5177155"/>
            <a:ext cx="1689100" cy="1689100"/>
            <a:chOff x="0" y="5177155"/>
            <a:chExt cx="1689100" cy="1689100"/>
          </a:xfrm>
        </p:grpSpPr>
        <p:sp>
          <p:nvSpPr>
            <p:cNvPr id="154" name="Google Shape;154;p35"/>
            <p:cNvSpPr/>
            <p:nvPr/>
          </p:nvSpPr>
          <p:spPr>
            <a:xfrm rot="5400000" flipH="1">
              <a:off x="0" y="5177155"/>
              <a:ext cx="1689100" cy="1689100"/>
            </a:xfrm>
            <a:custGeom>
              <a:avLst/>
              <a:gdLst/>
              <a:ahLst/>
              <a:cxnLst/>
              <a:rect l="l" t="t" r="r" b="b"/>
              <a:pathLst>
                <a:path w="2034073" h="2034073" extrusionOk="0">
                  <a:moveTo>
                    <a:pt x="0" y="0"/>
                  </a:moveTo>
                  <a:lnTo>
                    <a:pt x="0" y="1052451"/>
                  </a:lnTo>
                  <a:lnTo>
                    <a:pt x="981622" y="2034073"/>
                  </a:lnTo>
                  <a:lnTo>
                    <a:pt x="2034073" y="20340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35"/>
            <p:cNvSpPr/>
            <p:nvPr/>
          </p:nvSpPr>
          <p:spPr>
            <a:xfrm rot="5400000" flipH="1">
              <a:off x="0" y="5680785"/>
              <a:ext cx="1185470" cy="1185470"/>
            </a:xfrm>
            <a:custGeom>
              <a:avLst/>
              <a:gdLst/>
              <a:ahLst/>
              <a:cxnLst/>
              <a:rect l="l" t="t" r="r" b="b"/>
              <a:pathLst>
                <a:path w="1427584" h="1427584" extrusionOk="0">
                  <a:moveTo>
                    <a:pt x="0" y="0"/>
                  </a:moveTo>
                  <a:lnTo>
                    <a:pt x="0" y="445962"/>
                  </a:lnTo>
                  <a:lnTo>
                    <a:pt x="981622" y="1427584"/>
                  </a:lnTo>
                  <a:lnTo>
                    <a:pt x="1427584" y="1427584"/>
                  </a:lnTo>
                  <a:close/>
                </a:path>
              </a:pathLst>
            </a:custGeom>
            <a:solidFill>
              <a:schemeClr val="lt1">
                <a:alpha val="3333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6" name="Google Shape;156;p35"/>
          <p:cNvSpPr txBox="1">
            <a:spLocks noGrp="1"/>
          </p:cNvSpPr>
          <p:nvPr>
            <p:ph type="title"/>
          </p:nvPr>
        </p:nvSpPr>
        <p:spPr>
          <a:xfrm>
            <a:off x="583200" y="770400"/>
            <a:ext cx="3960000" cy="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38100" rIns="76200" bIns="381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Arial" panose="020B0604020202020204"/>
              <a:buNone/>
              <a:defRPr sz="3200" b="1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5"/>
          <p:cNvSpPr txBox="1">
            <a:spLocks noGrp="1"/>
          </p:cNvSpPr>
          <p:nvPr>
            <p:ph type="dt" idx="10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5"/>
          <p:cNvSpPr txBox="1">
            <a:spLocks noGrp="1"/>
          </p:cNvSpPr>
          <p:nvPr>
            <p:ph type="ftr" idx="11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5"/>
          <p:cNvSpPr txBox="1">
            <a:spLocks noGrp="1"/>
          </p:cNvSpPr>
          <p:nvPr>
            <p:ph type="sldNum" idx="12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 lang="en-PH"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>
            <a:off x="586800" y="1764000"/>
            <a:ext cx="3956400" cy="40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0" rIns="82550" bIns="0" anchor="t" anchorCtr="0">
            <a:normAutofit/>
          </a:bodyPr>
          <a:lstStyle>
            <a:lvl1pPr marL="457200" lvl="0" indent="-330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lvl="2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lvl="3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lvl="4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body" idx="2"/>
          </p:nvPr>
        </p:nvSpPr>
        <p:spPr>
          <a:xfrm>
            <a:off x="5101200" y="769938"/>
            <a:ext cx="6480000" cy="5087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0" rIns="82550" bIns="0" anchor="t" anchorCtr="0">
            <a:normAutofit/>
          </a:bodyPr>
          <a:lstStyle>
            <a:lvl1pPr marL="457200" lvl="0" indent="-330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lvl="2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lvl="3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lvl="4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p/down">
  <p:cSld name="Up/down">
    <p:bg>
      <p:bgPr>
        <a:solidFill>
          <a:schemeClr val="lt2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6"/>
          <p:cNvSpPr/>
          <p:nvPr/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64" name="Google Shape;164;p36"/>
          <p:cNvGrpSpPr/>
          <p:nvPr/>
        </p:nvGrpSpPr>
        <p:grpSpPr>
          <a:xfrm rot="10800000">
            <a:off x="10502900" y="0"/>
            <a:ext cx="1689100" cy="1689100"/>
            <a:chOff x="0" y="5177155"/>
            <a:chExt cx="1689100" cy="1689100"/>
          </a:xfrm>
        </p:grpSpPr>
        <p:sp>
          <p:nvSpPr>
            <p:cNvPr id="165" name="Google Shape;165;p36"/>
            <p:cNvSpPr/>
            <p:nvPr/>
          </p:nvSpPr>
          <p:spPr>
            <a:xfrm rot="5400000" flipH="1">
              <a:off x="0" y="5177155"/>
              <a:ext cx="1689100" cy="1689100"/>
            </a:xfrm>
            <a:custGeom>
              <a:avLst/>
              <a:gdLst/>
              <a:ahLst/>
              <a:cxnLst/>
              <a:rect l="l" t="t" r="r" b="b"/>
              <a:pathLst>
                <a:path w="2034073" h="2034073" extrusionOk="0">
                  <a:moveTo>
                    <a:pt x="0" y="0"/>
                  </a:moveTo>
                  <a:lnTo>
                    <a:pt x="0" y="1052451"/>
                  </a:lnTo>
                  <a:lnTo>
                    <a:pt x="981622" y="2034073"/>
                  </a:lnTo>
                  <a:lnTo>
                    <a:pt x="2034073" y="20340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36"/>
            <p:cNvSpPr/>
            <p:nvPr/>
          </p:nvSpPr>
          <p:spPr>
            <a:xfrm rot="5400000" flipH="1">
              <a:off x="0" y="5680785"/>
              <a:ext cx="1185470" cy="1185470"/>
            </a:xfrm>
            <a:custGeom>
              <a:avLst/>
              <a:gdLst/>
              <a:ahLst/>
              <a:cxnLst/>
              <a:rect l="l" t="t" r="r" b="b"/>
              <a:pathLst>
                <a:path w="1427584" h="1427584" extrusionOk="0">
                  <a:moveTo>
                    <a:pt x="0" y="0"/>
                  </a:moveTo>
                  <a:lnTo>
                    <a:pt x="0" y="445962"/>
                  </a:lnTo>
                  <a:lnTo>
                    <a:pt x="981622" y="1427584"/>
                  </a:lnTo>
                  <a:lnTo>
                    <a:pt x="1427584" y="1427584"/>
                  </a:lnTo>
                  <a:close/>
                </a:path>
              </a:pathLst>
            </a:custGeom>
            <a:solidFill>
              <a:schemeClr val="lt1">
                <a:alpha val="3333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7" name="Google Shape;167;p36"/>
          <p:cNvSpPr txBox="1">
            <a:spLocks noGrp="1"/>
          </p:cNvSpPr>
          <p:nvPr>
            <p:ph type="title"/>
          </p:nvPr>
        </p:nvSpPr>
        <p:spPr>
          <a:xfrm>
            <a:off x="612000" y="781200"/>
            <a:ext cx="109764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38100" rIns="76200" bIns="381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Arial" panose="020B0604020202020204"/>
              <a:buNone/>
              <a:defRPr sz="3600" b="1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36"/>
          <p:cNvSpPr txBox="1">
            <a:spLocks noGrp="1"/>
          </p:cNvSpPr>
          <p:nvPr>
            <p:ph type="dt" idx="10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6"/>
          <p:cNvSpPr txBox="1">
            <a:spLocks noGrp="1"/>
          </p:cNvSpPr>
          <p:nvPr>
            <p:ph type="ftr" idx="11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6"/>
          <p:cNvSpPr txBox="1">
            <a:spLocks noGrp="1"/>
          </p:cNvSpPr>
          <p:nvPr>
            <p:ph type="sldNum" idx="12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 lang="en-PH"/>
          </a:p>
        </p:txBody>
      </p:sp>
      <p:sp>
        <p:nvSpPr>
          <p:cNvPr id="171" name="Google Shape;171;p36"/>
          <p:cNvSpPr txBox="1">
            <a:spLocks noGrp="1"/>
          </p:cNvSpPr>
          <p:nvPr>
            <p:ph type="body" idx="1"/>
          </p:nvPr>
        </p:nvSpPr>
        <p:spPr>
          <a:xfrm>
            <a:off x="612000" y="1659600"/>
            <a:ext cx="10975975" cy="8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0" rIns="82550" bIns="0" anchor="t" anchorCtr="0">
            <a:normAutofit/>
          </a:bodyPr>
          <a:lstStyle>
            <a:lvl1pPr marL="457200" lvl="0" indent="-33020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p36"/>
          <p:cNvSpPr txBox="1">
            <a:spLocks noGrp="1"/>
          </p:cNvSpPr>
          <p:nvPr>
            <p:ph type="body" idx="2"/>
          </p:nvPr>
        </p:nvSpPr>
        <p:spPr>
          <a:xfrm>
            <a:off x="612775" y="2808000"/>
            <a:ext cx="10965600" cy="3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0" rIns="82550" bIns="0" anchor="t" anchorCtr="0">
            <a:normAutofit/>
          </a:bodyPr>
          <a:lstStyle>
            <a:lvl1pPr marL="457200" lvl="0" indent="-330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lvl="2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lvl="3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lvl="4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vigation">
  <p:cSld name="Navigation">
    <p:bg>
      <p:bgPr>
        <a:solidFill>
          <a:schemeClr val="lt2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37"/>
          <p:cNvGrpSpPr/>
          <p:nvPr/>
        </p:nvGrpSpPr>
        <p:grpSpPr>
          <a:xfrm>
            <a:off x="11431624" y="5355397"/>
            <a:ext cx="760374" cy="1419174"/>
            <a:chOff x="11431624" y="5355397"/>
            <a:chExt cx="760374" cy="1419174"/>
          </a:xfrm>
        </p:grpSpPr>
        <p:sp>
          <p:nvSpPr>
            <p:cNvPr id="175" name="Google Shape;175;p37"/>
            <p:cNvSpPr/>
            <p:nvPr/>
          </p:nvSpPr>
          <p:spPr>
            <a:xfrm rot="-5400000">
              <a:off x="11232532" y="5815105"/>
              <a:ext cx="1158557" cy="760373"/>
            </a:xfrm>
            <a:prstGeom prst="triangle">
              <a:avLst>
                <a:gd name="adj" fmla="val 50222"/>
              </a:avLst>
            </a:prstGeom>
            <a:solidFill>
              <a:srgbClr val="2D50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76;p37"/>
            <p:cNvSpPr/>
            <p:nvPr/>
          </p:nvSpPr>
          <p:spPr>
            <a:xfrm rot="-5400000">
              <a:off x="11186775" y="5600245"/>
              <a:ext cx="1250070" cy="760373"/>
            </a:xfrm>
            <a:custGeom>
              <a:avLst/>
              <a:gdLst/>
              <a:ahLst/>
              <a:cxnLst/>
              <a:rect l="l" t="t" r="r" b="b"/>
              <a:pathLst>
                <a:path w="6265084" h="2026920" extrusionOk="0">
                  <a:moveTo>
                    <a:pt x="0" y="2026920"/>
                  </a:moveTo>
                  <a:lnTo>
                    <a:pt x="2789530" y="36357"/>
                  </a:lnTo>
                  <a:lnTo>
                    <a:pt x="2851309" y="0"/>
                  </a:lnTo>
                  <a:lnTo>
                    <a:pt x="6265084" y="202692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37"/>
          <p:cNvSpPr/>
          <p:nvPr/>
        </p:nvSpPr>
        <p:spPr>
          <a:xfrm>
            <a:off x="0" y="0"/>
            <a:ext cx="12192000" cy="91440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8" name="Google Shape;178;p37"/>
          <p:cNvSpPr txBox="1">
            <a:spLocks noGrp="1"/>
          </p:cNvSpPr>
          <p:nvPr>
            <p:ph type="title"/>
          </p:nvPr>
        </p:nvSpPr>
        <p:spPr>
          <a:xfrm>
            <a:off x="579600" y="237600"/>
            <a:ext cx="11037600" cy="441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38100" rIns="76200" bIns="381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ial" panose="020B0604020202020204"/>
              <a:buNone/>
              <a:defRPr sz="2400" b="1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37"/>
          <p:cNvSpPr txBox="1">
            <a:spLocks noGrp="1"/>
          </p:cNvSpPr>
          <p:nvPr>
            <p:ph type="body" idx="1"/>
          </p:nvPr>
        </p:nvSpPr>
        <p:spPr>
          <a:xfrm>
            <a:off x="579600" y="1663200"/>
            <a:ext cx="5342400" cy="28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0" rIns="82550" bIns="0" anchor="t" anchorCtr="0">
            <a:normAutofit/>
          </a:bodyPr>
          <a:lstStyle>
            <a:lvl1pPr marL="457200" lvl="0" indent="-330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lvl="2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lvl="3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lvl="4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" name="Google Shape;180;p37"/>
          <p:cNvSpPr txBox="1">
            <a:spLocks noGrp="1"/>
          </p:cNvSpPr>
          <p:nvPr>
            <p:ph type="dt" idx="10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37"/>
          <p:cNvSpPr txBox="1">
            <a:spLocks noGrp="1"/>
          </p:cNvSpPr>
          <p:nvPr>
            <p:ph type="ftr" idx="11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37"/>
          <p:cNvSpPr txBox="1">
            <a:spLocks noGrp="1"/>
          </p:cNvSpPr>
          <p:nvPr>
            <p:ph type="sldNum" idx="12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 lang="en-PH"/>
          </a:p>
        </p:txBody>
      </p:sp>
      <p:sp>
        <p:nvSpPr>
          <p:cNvPr id="183" name="Google Shape;183;p37"/>
          <p:cNvSpPr txBox="1">
            <a:spLocks noGrp="1"/>
          </p:cNvSpPr>
          <p:nvPr>
            <p:ph type="body" idx="2"/>
          </p:nvPr>
        </p:nvSpPr>
        <p:spPr>
          <a:xfrm>
            <a:off x="6242400" y="1663200"/>
            <a:ext cx="5367600" cy="28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0" rIns="82550" bIns="0" anchor="t" anchorCtr="0">
            <a:normAutofit/>
          </a:bodyPr>
          <a:lstStyle>
            <a:lvl1pPr marL="457200" lvl="0" indent="-330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lvl="2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lvl="3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lvl="4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" name="Google Shape;184;p37"/>
          <p:cNvSpPr txBox="1">
            <a:spLocks noGrp="1"/>
          </p:cNvSpPr>
          <p:nvPr>
            <p:ph type="body" idx="3"/>
          </p:nvPr>
        </p:nvSpPr>
        <p:spPr>
          <a:xfrm>
            <a:off x="572400" y="4816800"/>
            <a:ext cx="5342400" cy="7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0" rIns="82550" bIns="0" anchor="t" anchorCtr="0">
            <a:normAutofit/>
          </a:bodyPr>
          <a:lstStyle>
            <a:lvl1pPr marL="457200" lvl="0" indent="-330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5" name="Google Shape;185;p37"/>
          <p:cNvSpPr txBox="1">
            <a:spLocks noGrp="1"/>
          </p:cNvSpPr>
          <p:nvPr>
            <p:ph type="body" idx="4"/>
          </p:nvPr>
        </p:nvSpPr>
        <p:spPr>
          <a:xfrm>
            <a:off x="6253200" y="4813200"/>
            <a:ext cx="5367600" cy="7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0" rIns="82550" bIns="0" anchor="t" anchorCtr="0">
            <a:normAutofit/>
          </a:bodyPr>
          <a:lstStyle>
            <a:lvl1pPr marL="457200" lvl="0" indent="-330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-column content" type="twoObj">
  <p:cSld name="TWO_OBJECTS">
    <p:bg>
      <p:bgPr>
        <a:solidFill>
          <a:schemeClr val="lt2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28;p21"/>
          <p:cNvGrpSpPr/>
          <p:nvPr/>
        </p:nvGrpSpPr>
        <p:grpSpPr>
          <a:xfrm>
            <a:off x="11295389" y="204460"/>
            <a:ext cx="659110" cy="570995"/>
            <a:chOff x="11076996" y="140206"/>
            <a:chExt cx="659110" cy="570995"/>
          </a:xfrm>
        </p:grpSpPr>
        <p:sp>
          <p:nvSpPr>
            <p:cNvPr id="29" name="Google Shape;29;p21"/>
            <p:cNvSpPr/>
            <p:nvPr/>
          </p:nvSpPr>
          <p:spPr>
            <a:xfrm rot="-5400000">
              <a:off x="11248791" y="223886"/>
              <a:ext cx="570995" cy="403634"/>
            </a:xfrm>
            <a:prstGeom prst="triangle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55"/>
                <a:buFont typeface="Arial" panose="020B0604020202020204"/>
                <a:buNone/>
              </a:pPr>
              <a:endParaRPr sz="855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0;p21"/>
            <p:cNvSpPr/>
            <p:nvPr/>
          </p:nvSpPr>
          <p:spPr>
            <a:xfrm rot="-5400000">
              <a:off x="10997988" y="246709"/>
              <a:ext cx="539108" cy="38109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10"/>
                <a:buFont typeface="Arial" panose="020B0604020202020204"/>
                <a:buNone/>
              </a:pPr>
              <a:endParaRPr sz="81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" name="Google Shape;31;p21"/>
          <p:cNvSpPr txBox="1"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38100" rIns="76200" bIns="38100" anchor="t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ial" panose="020B0604020202020204"/>
              <a:buNone/>
              <a:defRPr sz="2400" b="1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body" idx="1"/>
          </p:nvPr>
        </p:nvSpPr>
        <p:spPr>
          <a:xfrm>
            <a:off x="669930" y="952508"/>
            <a:ext cx="5283242" cy="5388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0" rIns="82550" bIns="0" anchor="t" anchorCtr="0">
            <a:normAutofit/>
          </a:bodyPr>
          <a:lstStyle>
            <a:lvl1pPr marL="457200" marR="0" lvl="0" indent="-330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rial" panose="020B0604020202020204"/>
              <a:buChar char="•"/>
              <a:defRPr sz="1600" b="0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rial" panose="020B0604020202020204"/>
              <a:buChar char="•"/>
              <a:defRPr sz="1600" b="0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rial" panose="020B0604020202020204"/>
              <a:buChar char="•"/>
              <a:defRPr sz="1600" b="0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rial" panose="020B0604020202020204"/>
              <a:buChar char="•"/>
              <a:defRPr sz="1600" b="0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rial" panose="020B0604020202020204"/>
              <a:buChar char="•"/>
              <a:defRPr sz="1600" b="0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body" idx="2"/>
          </p:nvPr>
        </p:nvSpPr>
        <p:spPr>
          <a:xfrm>
            <a:off x="6238877" y="952508"/>
            <a:ext cx="5283242" cy="5388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0" rIns="82550" bIns="0" anchor="t" anchorCtr="0">
            <a:normAutofit/>
          </a:bodyPr>
          <a:lstStyle>
            <a:lvl1pPr marL="457200" lvl="0" indent="-330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lvl="2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lvl="3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lvl="4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dt" idx="10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ftr" idx="11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sldNum" idx="12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 lang="en-P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aistband">
  <p:cSld name="Waistband">
    <p:bg>
      <p:bgPr>
        <a:solidFill>
          <a:schemeClr val="dk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2"/>
          <p:cNvSpPr/>
          <p:nvPr/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9" name="Google Shape;39;p22"/>
          <p:cNvGrpSpPr/>
          <p:nvPr/>
        </p:nvGrpSpPr>
        <p:grpSpPr>
          <a:xfrm>
            <a:off x="0" y="0"/>
            <a:ext cx="12188825" cy="6858000"/>
            <a:chOff x="0" y="0"/>
            <a:chExt cx="19195" cy="10800"/>
          </a:xfrm>
        </p:grpSpPr>
        <p:grpSp>
          <p:nvGrpSpPr>
            <p:cNvPr id="40" name="Google Shape;40;p22"/>
            <p:cNvGrpSpPr/>
            <p:nvPr/>
          </p:nvGrpSpPr>
          <p:grpSpPr>
            <a:xfrm>
              <a:off x="0" y="0"/>
              <a:ext cx="1900" cy="3988"/>
              <a:chOff x="-3" y="1"/>
              <a:chExt cx="1206503" cy="2532599"/>
            </a:xfrm>
          </p:grpSpPr>
          <p:sp>
            <p:nvSpPr>
              <p:cNvPr id="41" name="Google Shape;41;p22"/>
              <p:cNvSpPr/>
              <p:nvPr/>
            </p:nvSpPr>
            <p:spPr>
              <a:xfrm rot="5400000">
                <a:off x="-509001" y="817099"/>
                <a:ext cx="2224498" cy="1206503"/>
              </a:xfrm>
              <a:prstGeom prst="triangle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42;p22"/>
              <p:cNvSpPr/>
              <p:nvPr/>
            </p:nvSpPr>
            <p:spPr>
              <a:xfrm rot="5400000">
                <a:off x="-509001" y="508998"/>
                <a:ext cx="2224498" cy="1206503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3" name="Google Shape;43;p22"/>
            <p:cNvGrpSpPr/>
            <p:nvPr/>
          </p:nvGrpSpPr>
          <p:grpSpPr>
            <a:xfrm>
              <a:off x="17295" y="6812"/>
              <a:ext cx="1900" cy="3988"/>
              <a:chOff x="10982323" y="4325402"/>
              <a:chExt cx="1206503" cy="2532599"/>
            </a:xfrm>
          </p:grpSpPr>
          <p:sp>
            <p:nvSpPr>
              <p:cNvPr id="44" name="Google Shape;44;p22"/>
              <p:cNvSpPr/>
              <p:nvPr/>
            </p:nvSpPr>
            <p:spPr>
              <a:xfrm rot="-5400000">
                <a:off x="10473325" y="4834399"/>
                <a:ext cx="2224498" cy="1206503"/>
              </a:xfrm>
              <a:prstGeom prst="triangle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45;p22"/>
              <p:cNvSpPr/>
              <p:nvPr/>
            </p:nvSpPr>
            <p:spPr>
              <a:xfrm rot="-5400000">
                <a:off x="10473325" y="5142500"/>
                <a:ext cx="2224498" cy="1206503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46" name="Google Shape;46;p22"/>
          <p:cNvSpPr txBox="1">
            <a:spLocks noGrp="1"/>
          </p:cNvSpPr>
          <p:nvPr>
            <p:ph type="title"/>
          </p:nvPr>
        </p:nvSpPr>
        <p:spPr>
          <a:xfrm>
            <a:off x="1522800" y="1339200"/>
            <a:ext cx="9144000" cy="23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38100" rIns="76200" bIns="381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Font typeface="Arial" panose="020B0604020202020204"/>
              <a:buNone/>
              <a:defRPr sz="6000" b="1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dt" idx="10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ftr" idx="11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2"/>
          <p:cNvSpPr txBox="1">
            <a:spLocks noGrp="1"/>
          </p:cNvSpPr>
          <p:nvPr>
            <p:ph type="sldNum" idx="12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 lang="en-PH"/>
          </a:p>
        </p:txBody>
      </p:sp>
      <p:sp>
        <p:nvSpPr>
          <p:cNvPr id="50" name="Google Shape;50;p22"/>
          <p:cNvSpPr txBox="1">
            <a:spLocks noGrp="1"/>
          </p:cNvSpPr>
          <p:nvPr>
            <p:ph type="body" idx="1"/>
          </p:nvPr>
        </p:nvSpPr>
        <p:spPr>
          <a:xfrm>
            <a:off x="1522413" y="3862800"/>
            <a:ext cx="9144000" cy="16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0" rIns="82550" bIns="0" anchor="t" anchorCtr="0">
            <a:normAutofit/>
          </a:bodyPr>
          <a:lstStyle>
            <a:lvl1pPr marL="457200" lvl="0" indent="-33020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3"/>
          <p:cNvSpPr/>
          <p:nvPr/>
        </p:nvSpPr>
        <p:spPr>
          <a:xfrm rot="-2700000">
            <a:off x="5757521" y="-367588"/>
            <a:ext cx="735177" cy="735177"/>
          </a:xfrm>
          <a:custGeom>
            <a:avLst/>
            <a:gdLst/>
            <a:ahLst/>
            <a:cxnLst/>
            <a:rect l="l" t="t" r="r" b="b"/>
            <a:pathLst>
              <a:path w="735177" h="735177" extrusionOk="0">
                <a:moveTo>
                  <a:pt x="0" y="0"/>
                </a:moveTo>
                <a:lnTo>
                  <a:pt x="735177" y="735177"/>
                </a:lnTo>
                <a:lnTo>
                  <a:pt x="0" y="7351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53;p23"/>
          <p:cNvSpPr txBox="1">
            <a:spLocks noGrp="1"/>
          </p:cNvSpPr>
          <p:nvPr>
            <p:ph type="title"/>
          </p:nvPr>
        </p:nvSpPr>
        <p:spPr>
          <a:xfrm>
            <a:off x="669882" y="443230"/>
            <a:ext cx="10852237" cy="441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38100" rIns="76200" bIns="381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ial" panose="020B0604020202020204"/>
              <a:buNone/>
              <a:defRPr sz="2400" b="1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3"/>
          <p:cNvSpPr txBox="1">
            <a:spLocks noGrp="1"/>
          </p:cNvSpPr>
          <p:nvPr>
            <p:ph type="dt" idx="10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3"/>
          <p:cNvSpPr txBox="1">
            <a:spLocks noGrp="1"/>
          </p:cNvSpPr>
          <p:nvPr>
            <p:ph type="ftr" idx="11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sldNum" idx="12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 lang="en-P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frame">
  <p:cSld name="Photo frame">
    <p:bg>
      <p:bgPr>
        <a:solidFill>
          <a:schemeClr val="dk2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2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9" name="Google Shape;59;p24"/>
            <p:cNvSpPr/>
            <p:nvPr/>
          </p:nvSpPr>
          <p:spPr>
            <a:xfrm>
              <a:off x="291530" y="304200"/>
              <a:ext cx="11606400" cy="6249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0" name="Google Shape;60;p24"/>
            <p:cNvGrpSpPr/>
            <p:nvPr/>
          </p:nvGrpSpPr>
          <p:grpSpPr>
            <a:xfrm>
              <a:off x="0" y="0"/>
              <a:ext cx="12192000" cy="6858000"/>
              <a:chOff x="0" y="0"/>
              <a:chExt cx="19200" cy="10800"/>
            </a:xfrm>
          </p:grpSpPr>
          <p:sp>
            <p:nvSpPr>
              <p:cNvPr id="61" name="Google Shape;61;p24"/>
              <p:cNvSpPr/>
              <p:nvPr/>
            </p:nvSpPr>
            <p:spPr>
              <a:xfrm rot="5400000">
                <a:off x="-540" y="540"/>
                <a:ext cx="2360" cy="1280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62;p24"/>
              <p:cNvSpPr/>
              <p:nvPr/>
            </p:nvSpPr>
            <p:spPr>
              <a:xfrm rot="-5400000">
                <a:off x="17380" y="8980"/>
                <a:ext cx="2360" cy="1280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63" name="Google Shape;63;p24"/>
          <p:cNvSpPr txBox="1">
            <a:spLocks noGrp="1"/>
          </p:cNvSpPr>
          <p:nvPr>
            <p:ph type="title"/>
          </p:nvPr>
        </p:nvSpPr>
        <p:spPr>
          <a:xfrm>
            <a:off x="1281600" y="1249200"/>
            <a:ext cx="9626400" cy="7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38100" rIns="76200" bIns="381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Arial" panose="020B0604020202020204"/>
              <a:buNone/>
              <a:defRPr sz="3200" b="1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body" idx="1"/>
          </p:nvPr>
        </p:nvSpPr>
        <p:spPr>
          <a:xfrm>
            <a:off x="1281113" y="2163600"/>
            <a:ext cx="9626600" cy="3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0" rIns="82550" bIns="0" anchor="t" anchorCtr="0">
            <a:normAutofit/>
          </a:bodyPr>
          <a:lstStyle>
            <a:lvl1pPr marL="457200" lvl="0" indent="-330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solidFill>
                  <a:schemeClr val="dk1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2pPr>
            <a:lvl3pPr marL="1371600" lvl="2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solidFill>
                  <a:schemeClr val="dk1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3pPr>
            <a:lvl4pPr marL="1828800" lvl="3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solidFill>
                  <a:schemeClr val="dk1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4pPr>
            <a:lvl5pPr marL="2286000" lvl="4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solidFill>
                  <a:schemeClr val="dk1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Microsoft YaHei" panose="020B0503020204020204" charset="-122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dt" idx="10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sldNum" idx="12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 lang="en-PH"/>
          </a:p>
        </p:txBody>
      </p:sp>
      <p:sp>
        <p:nvSpPr>
          <p:cNvPr id="67" name="Google Shape;67;p24"/>
          <p:cNvSpPr txBox="1">
            <a:spLocks noGrp="1"/>
          </p:cNvSpPr>
          <p:nvPr>
            <p:ph type="ftr" idx="11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and title">
  <p:cSld name="Picture and title">
    <p:bg>
      <p:bgPr>
        <a:solidFill>
          <a:schemeClr val="lt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669930" y="443234"/>
            <a:ext cx="10852237" cy="441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38100" rIns="76200" bIns="381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ial" panose="020B0604020202020204"/>
              <a:buNone/>
              <a:defRPr sz="2400" b="1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>
            <a:spLocks noGrp="1"/>
          </p:cNvSpPr>
          <p:nvPr>
            <p:ph type="pic" idx="2"/>
          </p:nvPr>
        </p:nvSpPr>
        <p:spPr>
          <a:xfrm>
            <a:off x="669930" y="952508"/>
            <a:ext cx="5283242" cy="5388907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25"/>
          <p:cNvSpPr txBox="1">
            <a:spLocks noGrp="1"/>
          </p:cNvSpPr>
          <p:nvPr>
            <p:ph type="body" idx="1"/>
          </p:nvPr>
        </p:nvSpPr>
        <p:spPr>
          <a:xfrm>
            <a:off x="6238925" y="952508"/>
            <a:ext cx="5283242" cy="5388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0" rIns="82550" bIns="0" anchor="t" anchorCtr="0">
            <a:normAutofit/>
          </a:bodyPr>
          <a:lstStyle>
            <a:lvl1pPr marL="457200" marR="0" lvl="0" indent="-330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rial" panose="020B0604020202020204"/>
              <a:buChar char="•"/>
              <a:defRPr sz="1600" b="0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dt" idx="10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ftr" idx="11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sldNum" idx="12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 lang="en-P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wn/up">
  <p:cSld name="Down/up">
    <p:bg>
      <p:bgPr>
        <a:solidFill>
          <a:schemeClr val="lt2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26"/>
          <p:cNvGrpSpPr/>
          <p:nvPr/>
        </p:nvGrpSpPr>
        <p:grpSpPr>
          <a:xfrm>
            <a:off x="10502900" y="0"/>
            <a:ext cx="1689100" cy="1689100"/>
            <a:chOff x="16540" y="0"/>
            <a:chExt cx="2660" cy="2660"/>
          </a:xfrm>
        </p:grpSpPr>
        <p:sp>
          <p:nvSpPr>
            <p:cNvPr id="77" name="Google Shape;77;p26"/>
            <p:cNvSpPr/>
            <p:nvPr/>
          </p:nvSpPr>
          <p:spPr>
            <a:xfrm rot="-5400000" flipH="1">
              <a:off x="16540" y="0"/>
              <a:ext cx="2660" cy="2660"/>
            </a:xfrm>
            <a:custGeom>
              <a:avLst/>
              <a:gdLst/>
              <a:ahLst/>
              <a:cxnLst/>
              <a:rect l="l" t="t" r="r" b="b"/>
              <a:pathLst>
                <a:path w="2034073" h="2034073" extrusionOk="0">
                  <a:moveTo>
                    <a:pt x="0" y="0"/>
                  </a:moveTo>
                  <a:lnTo>
                    <a:pt x="0" y="1052451"/>
                  </a:lnTo>
                  <a:lnTo>
                    <a:pt x="981622" y="2034073"/>
                  </a:lnTo>
                  <a:lnTo>
                    <a:pt x="2034073" y="20340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" name="Google Shape;78;p26"/>
            <p:cNvSpPr/>
            <p:nvPr/>
          </p:nvSpPr>
          <p:spPr>
            <a:xfrm rot="-5400000" flipH="1">
              <a:off x="17333" y="0"/>
              <a:ext cx="1867" cy="1867"/>
            </a:xfrm>
            <a:custGeom>
              <a:avLst/>
              <a:gdLst/>
              <a:ahLst/>
              <a:cxnLst/>
              <a:rect l="l" t="t" r="r" b="b"/>
              <a:pathLst>
                <a:path w="1427584" h="1427584" extrusionOk="0">
                  <a:moveTo>
                    <a:pt x="0" y="0"/>
                  </a:moveTo>
                  <a:lnTo>
                    <a:pt x="0" y="445962"/>
                  </a:lnTo>
                  <a:lnTo>
                    <a:pt x="981622" y="1427584"/>
                  </a:lnTo>
                  <a:lnTo>
                    <a:pt x="1427584" y="1427584"/>
                  </a:lnTo>
                  <a:close/>
                </a:path>
              </a:pathLst>
            </a:custGeom>
            <a:solidFill>
              <a:schemeClr val="lt1">
                <a:alpha val="3333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9" name="Google Shape;79;p26"/>
          <p:cNvSpPr/>
          <p:nvPr/>
        </p:nvSpPr>
        <p:spPr>
          <a:xfrm>
            <a:off x="0" y="5041901"/>
            <a:ext cx="12192000" cy="18287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80;p26"/>
          <p:cNvSpPr txBox="1">
            <a:spLocks noGrp="1"/>
          </p:cNvSpPr>
          <p:nvPr>
            <p:ph type="title"/>
          </p:nvPr>
        </p:nvSpPr>
        <p:spPr>
          <a:xfrm>
            <a:off x="604800" y="669600"/>
            <a:ext cx="109764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38100" rIns="76200" bIns="381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Arial" panose="020B0604020202020204"/>
              <a:buNone/>
              <a:defRPr sz="3200" b="1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6"/>
          <p:cNvSpPr txBox="1">
            <a:spLocks noGrp="1"/>
          </p:cNvSpPr>
          <p:nvPr>
            <p:ph type="dt" idx="10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6"/>
          <p:cNvSpPr txBox="1">
            <a:spLocks noGrp="1"/>
          </p:cNvSpPr>
          <p:nvPr>
            <p:ph type="ftr" idx="11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6"/>
          <p:cNvSpPr txBox="1">
            <a:spLocks noGrp="1"/>
          </p:cNvSpPr>
          <p:nvPr>
            <p:ph type="sldNum" idx="12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 lang="en-PH"/>
          </a:p>
        </p:txBody>
      </p:sp>
      <p:sp>
        <p:nvSpPr>
          <p:cNvPr id="84" name="Google Shape;84;p26"/>
          <p:cNvSpPr txBox="1">
            <a:spLocks noGrp="1"/>
          </p:cNvSpPr>
          <p:nvPr>
            <p:ph type="body" idx="1"/>
          </p:nvPr>
        </p:nvSpPr>
        <p:spPr>
          <a:xfrm>
            <a:off x="604837" y="1681200"/>
            <a:ext cx="10990800" cy="32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0" rIns="82550" bIns="0" anchor="t" anchorCtr="0">
            <a:normAutofit/>
          </a:bodyPr>
          <a:lstStyle>
            <a:lvl1pPr marL="457200" lvl="0" indent="-330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lvl="2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lvl="3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lvl="4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26"/>
          <p:cNvSpPr txBox="1">
            <a:spLocks noGrp="1"/>
          </p:cNvSpPr>
          <p:nvPr>
            <p:ph type="body" idx="2"/>
          </p:nvPr>
        </p:nvSpPr>
        <p:spPr>
          <a:xfrm>
            <a:off x="594000" y="5180400"/>
            <a:ext cx="11001600" cy="10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0" rIns="82550" bIns="0" anchor="t" anchorCtr="0">
            <a:normAutofit/>
          </a:bodyPr>
          <a:lstStyle>
            <a:lvl1pPr marL="457200" lvl="0" indent="-228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bg>
      <p:bgPr>
        <a:solidFill>
          <a:schemeClr val="lt2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7"/>
          <p:cNvSpPr txBox="1"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38100" rIns="76200" bIns="381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ial" panose="020B0604020202020204"/>
              <a:buNone/>
              <a:defRPr sz="2400" b="1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7"/>
          <p:cNvSpPr txBox="1">
            <a:spLocks noGrp="1"/>
          </p:cNvSpPr>
          <p:nvPr>
            <p:ph type="body" idx="1"/>
          </p:nvPr>
        </p:nvSpPr>
        <p:spPr>
          <a:xfrm>
            <a:off x="669882" y="952508"/>
            <a:ext cx="10852237" cy="5388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0" rIns="82550" bIns="0" anchor="t" anchorCtr="0">
            <a:noAutofit/>
          </a:bodyPr>
          <a:lstStyle>
            <a:lvl1pPr marL="457200" marR="0" lvl="0" indent="-330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rial" panose="020B0604020202020204"/>
              <a:buChar char="•"/>
              <a:defRPr sz="1600" b="0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rial" panose="020B0604020202020204"/>
              <a:buChar char="•"/>
              <a:defRPr sz="1600" b="0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rial" panose="020B0604020202020204"/>
              <a:buChar char="•"/>
              <a:defRPr sz="1600" b="0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rial" panose="020B0604020202020204"/>
              <a:buChar char="•"/>
              <a:defRPr sz="1600" b="0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rial" panose="020B0604020202020204"/>
              <a:buChar char="•"/>
              <a:defRPr sz="1600" b="0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27"/>
          <p:cNvSpPr txBox="1">
            <a:spLocks noGrp="1"/>
          </p:cNvSpPr>
          <p:nvPr>
            <p:ph type="dt" idx="10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7"/>
          <p:cNvSpPr txBox="1">
            <a:spLocks noGrp="1"/>
          </p:cNvSpPr>
          <p:nvPr>
            <p:ph type="ftr" idx="11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7"/>
          <p:cNvSpPr txBox="1">
            <a:spLocks noGrp="1"/>
          </p:cNvSpPr>
          <p:nvPr>
            <p:ph type="sldNum" idx="12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 lang="en-P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" type="secHead">
  <p:cSld name="SECTION_HEADER">
    <p:bg>
      <p:bgPr>
        <a:solidFill>
          <a:schemeClr val="lt2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oogle Shape;93;p28"/>
          <p:cNvGrpSpPr/>
          <p:nvPr/>
        </p:nvGrpSpPr>
        <p:grpSpPr>
          <a:xfrm>
            <a:off x="0" y="0"/>
            <a:ext cx="12191365" cy="6858000"/>
            <a:chOff x="0" y="0"/>
            <a:chExt cx="19200" cy="10800"/>
          </a:xfrm>
        </p:grpSpPr>
        <p:sp>
          <p:nvSpPr>
            <p:cNvPr id="94" name="Google Shape;94;p28"/>
            <p:cNvSpPr/>
            <p:nvPr/>
          </p:nvSpPr>
          <p:spPr>
            <a:xfrm rot="-5400000" flipH="1">
              <a:off x="7201" y="5184"/>
              <a:ext cx="1296" cy="72"/>
            </a:xfrm>
            <a:prstGeom prst="roundRect">
              <a:avLst>
                <a:gd name="adj" fmla="val 50000"/>
              </a:avLst>
            </a:prstGeom>
            <a:solidFill>
              <a:srgbClr val="92B427">
                <a:alpha val="5529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 fontScale="25000" lnSpcReduction="20000"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0"/>
                <a:buFont typeface="Arial" panose="020B0604020202020204"/>
                <a:buNone/>
              </a:pPr>
              <a:endParaRPr sz="45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5" name="Google Shape;95;p28"/>
            <p:cNvGrpSpPr/>
            <p:nvPr/>
          </p:nvGrpSpPr>
          <p:grpSpPr>
            <a:xfrm>
              <a:off x="0" y="0"/>
              <a:ext cx="19200" cy="10800"/>
              <a:chOff x="0" y="0"/>
              <a:chExt cx="19200" cy="10800"/>
            </a:xfrm>
          </p:grpSpPr>
          <p:grpSp>
            <p:nvGrpSpPr>
              <p:cNvPr id="96" name="Google Shape;96;p28"/>
              <p:cNvGrpSpPr/>
              <p:nvPr/>
            </p:nvGrpSpPr>
            <p:grpSpPr>
              <a:xfrm>
                <a:off x="0" y="0"/>
                <a:ext cx="3192" cy="10800"/>
                <a:chOff x="0" y="0"/>
                <a:chExt cx="2026921" cy="6858000"/>
              </a:xfrm>
            </p:grpSpPr>
            <p:sp>
              <p:nvSpPr>
                <p:cNvPr id="97" name="Google Shape;97;p28"/>
                <p:cNvSpPr/>
                <p:nvPr/>
              </p:nvSpPr>
              <p:spPr>
                <a:xfrm rot="5400000">
                  <a:off x="-1889760" y="1889760"/>
                  <a:ext cx="5806440" cy="2026920"/>
                </a:xfrm>
                <a:prstGeom prst="triangle">
                  <a:avLst>
                    <a:gd name="adj" fmla="val 50222"/>
                  </a:avLst>
                </a:prstGeom>
                <a:solidFill>
                  <a:srgbClr val="2D503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rm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8" name="Google Shape;98;p28"/>
                <p:cNvSpPr/>
                <p:nvPr/>
              </p:nvSpPr>
              <p:spPr>
                <a:xfrm rot="5400000">
                  <a:off x="-2119081" y="2711998"/>
                  <a:ext cx="6265084" cy="2026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5084" h="2026920" extrusionOk="0">
                      <a:moveTo>
                        <a:pt x="0" y="2026920"/>
                      </a:moveTo>
                      <a:lnTo>
                        <a:pt x="2789530" y="36357"/>
                      </a:lnTo>
                      <a:lnTo>
                        <a:pt x="2851309" y="0"/>
                      </a:lnTo>
                      <a:lnTo>
                        <a:pt x="6265084" y="202692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rm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99" name="Google Shape;99;p28"/>
              <p:cNvSpPr/>
              <p:nvPr/>
            </p:nvSpPr>
            <p:spPr>
              <a:xfrm rot="-5400000">
                <a:off x="17634" y="4956"/>
                <a:ext cx="2243" cy="888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rmAutofit/>
              </a:bodyPr>
              <a:lstStyle/>
              <a:p>
                <a:pPr marL="0" marR="0" lvl="0" indent="0" algn="ctr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85"/>
                  <a:buFont typeface="Arial" panose="020B0604020202020204"/>
                  <a:buNone/>
                </a:pPr>
                <a:endParaRPr sz="1485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00;p28"/>
              <p:cNvSpPr/>
              <p:nvPr/>
            </p:nvSpPr>
            <p:spPr>
              <a:xfrm>
                <a:off x="12679" y="7291"/>
                <a:ext cx="2016" cy="25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rmAutofit fontScale="55000" lnSpcReduction="20000"/>
              </a:bodyPr>
              <a:lstStyle/>
              <a:p>
                <a:pPr marL="0" marR="0" lvl="0" indent="0" algn="ctr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50"/>
                  <a:buFont typeface="Arial" panose="020B0604020202020204"/>
                  <a:buNone/>
                </a:pPr>
                <a:endParaRPr sz="45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101" name="Google Shape;101;p28"/>
          <p:cNvSpPr txBox="1">
            <a:spLocks noGrp="1"/>
          </p:cNvSpPr>
          <p:nvPr>
            <p:ph type="title"/>
          </p:nvPr>
        </p:nvSpPr>
        <p:spPr>
          <a:xfrm>
            <a:off x="5187950" y="2717165"/>
            <a:ext cx="5053330" cy="67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Font typeface="Arial" panose="020B0604020202020204"/>
              <a:buNone/>
              <a:defRPr sz="400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8"/>
          <p:cNvSpPr txBox="1">
            <a:spLocks noGrp="1"/>
          </p:cNvSpPr>
          <p:nvPr>
            <p:ph type="body" idx="1"/>
          </p:nvPr>
        </p:nvSpPr>
        <p:spPr>
          <a:xfrm>
            <a:off x="5187892" y="3471733"/>
            <a:ext cx="5053383" cy="107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46800" anchor="t" anchorCtr="0">
            <a:normAutofit/>
          </a:bodyPr>
          <a:lstStyle>
            <a:lvl1pPr marL="457200" lvl="0" indent="-228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 b="0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2286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28"/>
          <p:cNvSpPr txBox="1">
            <a:spLocks noGrp="1"/>
          </p:cNvSpPr>
          <p:nvPr>
            <p:ph type="dt" idx="10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8"/>
          <p:cNvSpPr txBox="1">
            <a:spLocks noGrp="1"/>
          </p:cNvSpPr>
          <p:nvPr>
            <p:ph type="ftr" idx="11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8"/>
          <p:cNvSpPr txBox="1">
            <a:spLocks noGrp="1"/>
          </p:cNvSpPr>
          <p:nvPr>
            <p:ph type="sldNum" idx="12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 lang="en-P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title"/>
          </p:nvPr>
        </p:nvSpPr>
        <p:spPr>
          <a:xfrm>
            <a:off x="669882" y="443230"/>
            <a:ext cx="10852237" cy="441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38100" rIns="76200" bIns="381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ial" panose="020B0604020202020204"/>
              <a:buNone/>
              <a:defRPr sz="2400" b="1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body" idx="1"/>
          </p:nvPr>
        </p:nvSpPr>
        <p:spPr>
          <a:xfrm>
            <a:off x="669882" y="952508"/>
            <a:ext cx="10852237" cy="5388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0" rIns="82550" bIns="0" anchor="t" anchorCtr="0">
            <a:normAutofit/>
          </a:bodyPr>
          <a:lstStyle>
            <a:lvl1pPr marL="457200" marR="0" lvl="0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rial" panose="020B0604020202020204"/>
              <a:buChar char="•"/>
              <a:defRPr sz="1600" b="0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302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rial" panose="020B0604020202020204"/>
              <a:buChar char="•"/>
              <a:defRPr sz="1600" b="0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302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rial" panose="020B0604020202020204"/>
              <a:buChar char="•"/>
              <a:defRPr sz="1600" b="0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302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rial" panose="020B0604020202020204"/>
              <a:buChar char="•"/>
              <a:defRPr sz="1600" b="0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302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rial" panose="020B0604020202020204"/>
              <a:buChar char="•"/>
              <a:defRPr sz="1600" b="0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 lang="en-PH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"/>
          <p:cNvSpPr txBox="1">
            <a:spLocks noGrp="1"/>
          </p:cNvSpPr>
          <p:nvPr>
            <p:ph type="ctrTitle"/>
          </p:nvPr>
        </p:nvSpPr>
        <p:spPr>
          <a:xfrm>
            <a:off x="699091" y="2227517"/>
            <a:ext cx="7737519" cy="1211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Calibri" panose="020F0502020204030204"/>
              <a:buNone/>
            </a:pPr>
            <a:r>
              <a:rPr lang="en-PH" sz="36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Strengthening the Enabling </a:t>
            </a:r>
            <a:br>
              <a:rPr lang="en-PH" sz="36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PH" sz="36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Environment For Local </a:t>
            </a:r>
            <a:br>
              <a:rPr lang="en-PH" sz="36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PH" sz="36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Economic Development</a:t>
            </a:r>
            <a:endParaRPr sz="360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91" name="Google Shape;191;p1"/>
          <p:cNvSpPr txBox="1">
            <a:spLocks noGrp="1"/>
          </p:cNvSpPr>
          <p:nvPr>
            <p:ph type="subTitle" idx="1"/>
          </p:nvPr>
        </p:nvSpPr>
        <p:spPr>
          <a:xfrm>
            <a:off x="782955" y="3958590"/>
            <a:ext cx="7737475" cy="1388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468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</a:pPr>
            <a:r>
              <a:rPr lang="en-PH" sz="28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Boosting Private Sector Investments in Puerto Princesa City</a:t>
            </a:r>
            <a:endParaRPr sz="280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</a:pPr>
            <a:r>
              <a:rPr lang="en-PH" sz="20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July 14, 2022</a:t>
            </a:r>
            <a:endParaRPr sz="200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92" name="Google Shape;192;p1"/>
          <p:cNvSpPr txBox="1">
            <a:spLocks noGrp="1"/>
          </p:cNvSpPr>
          <p:nvPr>
            <p:ph type="body" idx="2"/>
          </p:nvPr>
        </p:nvSpPr>
        <p:spPr>
          <a:xfrm>
            <a:off x="7042150" y="5373052"/>
            <a:ext cx="3540125" cy="103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rm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</a:pPr>
            <a:r>
              <a:rPr lang="en-PH">
                <a:latin typeface="Gill Sans" panose="020B0502020104020203"/>
                <a:ea typeface="Gill Sans" panose="020B0502020104020203"/>
                <a:cs typeface="Gill Sans" panose="020B0502020104020203"/>
                <a:sym typeface="Gill Sans" panose="020B0502020104020203"/>
              </a:rPr>
              <a:t>Lorraine M. Banzuelo</a:t>
            </a:r>
            <a:endParaRPr>
              <a:latin typeface="Gill Sans" panose="020B0502020104020203"/>
              <a:ea typeface="Gill Sans" panose="020B0502020104020203"/>
              <a:cs typeface="Gill Sans" panose="020B0502020104020203"/>
              <a:sym typeface="Gill Sans" panose="020B0502020104020203"/>
            </a:endParaRPr>
          </a:p>
          <a:p>
            <a:pPr marL="0" lvl="0" indent="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</a:pPr>
            <a:r>
              <a:rPr lang="en-PH">
                <a:latin typeface="Gill Sans" panose="020B0502020104020203"/>
                <a:ea typeface="Gill Sans" panose="020B0502020104020203"/>
                <a:cs typeface="Gill Sans" panose="020B0502020104020203"/>
                <a:sym typeface="Gill Sans" panose="020B0502020104020203"/>
              </a:rPr>
              <a:t>LEIPO - Puerto Princesa City</a:t>
            </a:r>
            <a:endParaRPr>
              <a:latin typeface="Gill Sans" panose="020B0502020104020203"/>
              <a:ea typeface="Gill Sans" panose="020B0502020104020203"/>
              <a:cs typeface="Gill Sans" panose="020B0502020104020203"/>
              <a:sym typeface="Gill Sans" panose="020B0502020104020203"/>
            </a:endParaRPr>
          </a:p>
        </p:txBody>
      </p:sp>
      <p:sp>
        <p:nvSpPr>
          <p:cNvPr id="193" name="Google Shape;193;p1"/>
          <p:cNvSpPr/>
          <p:nvPr/>
        </p:nvSpPr>
        <p:spPr>
          <a:xfrm rot="-2700000">
            <a:off x="8046720" y="490855"/>
            <a:ext cx="2377440" cy="2377440"/>
          </a:xfrm>
          <a:prstGeom prst="rect">
            <a:avLst/>
          </a:prstGeom>
          <a:solidFill>
            <a:srgbClr val="4F7E48">
              <a:alpha val="2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4" name="Google Shape;194;p1"/>
          <p:cNvSpPr/>
          <p:nvPr/>
        </p:nvSpPr>
        <p:spPr>
          <a:xfrm rot="-2700000">
            <a:off x="9886950" y="-1056640"/>
            <a:ext cx="2015490" cy="2289810"/>
          </a:xfrm>
          <a:custGeom>
            <a:avLst/>
            <a:gdLst/>
            <a:ahLst/>
            <a:cxnLst/>
            <a:rect l="l" t="t" r="r" b="b"/>
            <a:pathLst>
              <a:path w="3174" h="3606" extrusionOk="0">
                <a:moveTo>
                  <a:pt x="0" y="0"/>
                </a:moveTo>
                <a:lnTo>
                  <a:pt x="3174" y="3174"/>
                </a:lnTo>
                <a:lnTo>
                  <a:pt x="2741" y="3606"/>
                </a:lnTo>
                <a:lnTo>
                  <a:pt x="0" y="3606"/>
                </a:lnTo>
                <a:lnTo>
                  <a:pt x="0" y="0"/>
                </a:lnTo>
                <a:close/>
              </a:path>
            </a:pathLst>
          </a:custGeom>
          <a:solidFill>
            <a:srgbClr val="4F7E48">
              <a:alpha val="2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" name="Google Shape;195;p1"/>
          <p:cNvSpPr/>
          <p:nvPr/>
        </p:nvSpPr>
        <p:spPr>
          <a:xfrm rot="-2700000">
            <a:off x="9790430" y="2240280"/>
            <a:ext cx="2377440" cy="2377440"/>
          </a:xfrm>
          <a:custGeom>
            <a:avLst/>
            <a:gdLst/>
            <a:ahLst/>
            <a:cxnLst/>
            <a:rect l="l" t="t" r="r" b="b"/>
            <a:pathLst>
              <a:path w="3744" h="3744" extrusionOk="0">
                <a:moveTo>
                  <a:pt x="0" y="0"/>
                </a:moveTo>
                <a:lnTo>
                  <a:pt x="3744" y="0"/>
                </a:lnTo>
                <a:lnTo>
                  <a:pt x="3744" y="2741"/>
                </a:lnTo>
                <a:lnTo>
                  <a:pt x="2741" y="3744"/>
                </a:lnTo>
                <a:lnTo>
                  <a:pt x="0" y="3744"/>
                </a:lnTo>
                <a:lnTo>
                  <a:pt x="0" y="0"/>
                </a:lnTo>
                <a:close/>
              </a:path>
            </a:pathLst>
          </a:custGeom>
          <a:solidFill>
            <a:srgbClr val="4F7E48">
              <a:alpha val="2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6" name="Google Shape;196;p1"/>
          <p:cNvGrpSpPr/>
          <p:nvPr/>
        </p:nvGrpSpPr>
        <p:grpSpPr>
          <a:xfrm>
            <a:off x="5871539" y="-2167633"/>
            <a:ext cx="7471482" cy="8487554"/>
            <a:chOff x="9247" y="-3413"/>
            <a:chExt cx="11766" cy="13366"/>
          </a:xfrm>
        </p:grpSpPr>
        <p:sp>
          <p:nvSpPr>
            <p:cNvPr id="197" name="Google Shape;197;p1"/>
            <p:cNvSpPr/>
            <p:nvPr/>
          </p:nvSpPr>
          <p:spPr>
            <a:xfrm rot="-2700000">
              <a:off x="17919" y="1368"/>
              <a:ext cx="2563" cy="2563"/>
            </a:xfrm>
            <a:custGeom>
              <a:avLst/>
              <a:gdLst/>
              <a:ahLst/>
              <a:cxnLst/>
              <a:rect l="l" t="t" r="r" b="b"/>
              <a:pathLst>
                <a:path w="1627406" h="1627406" extrusionOk="0">
                  <a:moveTo>
                    <a:pt x="1627406" y="0"/>
                  </a:moveTo>
                  <a:lnTo>
                    <a:pt x="0" y="1627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6745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1"/>
            <p:cNvSpPr/>
            <p:nvPr/>
          </p:nvSpPr>
          <p:spPr>
            <a:xfrm rot="-2700000">
              <a:off x="9994" y="-1804"/>
              <a:ext cx="3608" cy="3608"/>
            </a:xfrm>
            <a:custGeom>
              <a:avLst/>
              <a:gdLst/>
              <a:ahLst/>
              <a:cxnLst/>
              <a:rect l="l" t="t" r="r" b="b"/>
              <a:pathLst>
                <a:path w="2291230" h="2291230" extrusionOk="0">
                  <a:moveTo>
                    <a:pt x="0" y="0"/>
                  </a:moveTo>
                  <a:lnTo>
                    <a:pt x="2291230" y="2291230"/>
                  </a:lnTo>
                  <a:lnTo>
                    <a:pt x="0" y="22912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199;p1"/>
            <p:cNvSpPr/>
            <p:nvPr/>
          </p:nvSpPr>
          <p:spPr>
            <a:xfrm rot="-2700000">
              <a:off x="17919" y="6859"/>
              <a:ext cx="2563" cy="2563"/>
            </a:xfrm>
            <a:custGeom>
              <a:avLst/>
              <a:gdLst/>
              <a:ahLst/>
              <a:cxnLst/>
              <a:rect l="l" t="t" r="r" b="b"/>
              <a:pathLst>
                <a:path w="1627406" h="1627406" extrusionOk="0">
                  <a:moveTo>
                    <a:pt x="1627406" y="0"/>
                  </a:moveTo>
                  <a:lnTo>
                    <a:pt x="0" y="1627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83529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200" name="Google Shape;200;p1" descr="Related image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 rot="2702208">
              <a:off x="12592" y="756"/>
              <a:ext cx="3898" cy="37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" name="Google Shape;201;p1"/>
            <p:cNvPicPr preferRelativeResize="0"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 rot="-2700000">
              <a:off x="15254" y="-2375"/>
              <a:ext cx="4541" cy="3873"/>
            </a:xfrm>
            <a:prstGeom prst="rect">
              <a:avLst/>
            </a:prstGeom>
            <a:noFill/>
            <a:ln>
              <a:noFill/>
            </a:ln>
            <a:effectLst>
              <a:outerShdw dist="38100" dir="2699999" algn="tl" rotWithShape="0">
                <a:srgbClr val="808080">
                  <a:alpha val="42352"/>
                </a:srgbClr>
              </a:outerShdw>
            </a:effectLst>
          </p:spPr>
        </p:pic>
        <p:pic>
          <p:nvPicPr>
            <p:cNvPr id="202" name="Google Shape;202;p1" descr="scuba2"/>
            <p:cNvPicPr preferRelativeResize="0"/>
            <p:nvPr/>
          </p:nvPicPr>
          <p:blipFill rotWithShape="1">
            <a:blip r:embed="rId5"/>
            <a:srcRect l="12422"/>
            <a:stretch>
              <a:fillRect/>
            </a:stretch>
          </p:blipFill>
          <p:spPr>
            <a:xfrm rot="2700000">
              <a:off x="15419" y="3568"/>
              <a:ext cx="3775" cy="366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9"/>
          <p:cNvSpPr/>
          <p:nvPr/>
        </p:nvSpPr>
        <p:spPr>
          <a:xfrm rot="5400000">
            <a:off x="8966151" y="3618182"/>
            <a:ext cx="2423159" cy="3281775"/>
          </a:xfrm>
          <a:prstGeom prst="rect">
            <a:avLst/>
          </a:prstGeom>
          <a:solidFill>
            <a:srgbClr val="6C851B">
              <a:alpha val="2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1" name="Google Shape;331;p9"/>
          <p:cNvSpPr/>
          <p:nvPr/>
        </p:nvSpPr>
        <p:spPr>
          <a:xfrm rot="5400000">
            <a:off x="8834120" y="1554480"/>
            <a:ext cx="2223135" cy="3477895"/>
          </a:xfrm>
          <a:prstGeom prst="rect">
            <a:avLst/>
          </a:prstGeom>
          <a:solidFill>
            <a:srgbClr val="6C851B">
              <a:alpha val="2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" name="Google Shape;332;p9"/>
          <p:cNvSpPr txBox="1">
            <a:spLocks noGrp="1"/>
          </p:cNvSpPr>
          <p:nvPr>
            <p:ph type="title"/>
          </p:nvPr>
        </p:nvSpPr>
        <p:spPr>
          <a:xfrm>
            <a:off x="669930" y="443234"/>
            <a:ext cx="10852237" cy="441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38100" rIns="76200" bIns="381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11000"/>
              <a:buFont typeface="Arial" panose="020B0604020202020204"/>
              <a:buNone/>
            </a:pPr>
            <a:r>
              <a:rPr lang="en-PH" sz="2800">
                <a:solidFill>
                  <a:srgbClr val="434343"/>
                </a:solidFill>
              </a:rPr>
              <a:t>LEIPO Activities with USAID TA</a:t>
            </a:r>
            <a:endParaRPr sz="2800">
              <a:solidFill>
                <a:srgbClr val="434343"/>
              </a:solidFill>
            </a:endParaRPr>
          </a:p>
        </p:txBody>
      </p:sp>
      <p:sp>
        <p:nvSpPr>
          <p:cNvPr id="333" name="Google Shape;333;p9"/>
          <p:cNvSpPr txBox="1">
            <a:spLocks noGrp="1"/>
          </p:cNvSpPr>
          <p:nvPr>
            <p:ph type="body" idx="1"/>
          </p:nvPr>
        </p:nvSpPr>
        <p:spPr>
          <a:xfrm>
            <a:off x="669925" y="1139190"/>
            <a:ext cx="7456805" cy="520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0" rIns="8255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</a:pPr>
            <a:r>
              <a:rPr lang="en-PH" sz="2000" b="1"/>
              <a:t>Internal System Developed:</a:t>
            </a:r>
            <a:endParaRPr sz="2000" b="1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Noto Sans Symbols"/>
              <a:buChar char="▪"/>
            </a:pPr>
            <a:r>
              <a:rPr lang="en-PH" sz="2000"/>
              <a:t>Benchmarking and TA on Investment Promotions</a:t>
            </a:r>
            <a:endParaRPr sz="200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Noto Sans Symbols"/>
              <a:buChar char="▪"/>
            </a:pPr>
            <a:r>
              <a:rPr lang="en-PH" sz="2000"/>
              <a:t>Developed LEIPO Charter </a:t>
            </a:r>
            <a:endParaRPr sz="200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Noto Sans Symbols"/>
              <a:buChar char="▪"/>
            </a:pPr>
            <a:r>
              <a:rPr lang="en-PH" sz="2000"/>
              <a:t>Online Webinar on Investment After Care Service in 2020</a:t>
            </a: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</a:pPr>
            <a:endParaRPr sz="20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</a:pPr>
            <a:r>
              <a:rPr lang="en-PH" sz="2000" b="1"/>
              <a:t>Institutional Arrangement Established and Formalized: </a:t>
            </a:r>
            <a:endParaRPr sz="2000" b="1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Noto Sans Symbols"/>
              <a:buChar char="▪"/>
            </a:pPr>
            <a:r>
              <a:rPr lang="en-PH" sz="1800"/>
              <a:t>Establishment of LEIPO in 2017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Noto Sans Symbols"/>
              <a:buChar char="▪"/>
            </a:pPr>
            <a:r>
              <a:rPr lang="en-PH" sz="1800"/>
              <a:t>Inter-office and business partners’ collaboration on Investment Priorities, Assets  and Reforms on business permitting, investment and incentives</a:t>
            </a: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Noto Sans Symbols"/>
              <a:buNone/>
            </a:pPr>
            <a:endParaRPr sz="18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Noto Sans Symbols"/>
              <a:buNone/>
            </a:pPr>
            <a:r>
              <a:rPr lang="en-PH" sz="2000" b="1"/>
              <a:t>Private Sector Buy In and Commitment</a:t>
            </a:r>
            <a:endParaRPr sz="2000" b="1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Noto Sans Symbols"/>
              <a:buChar char="▪"/>
            </a:pPr>
            <a:r>
              <a:rPr lang="en-PH" sz="1800"/>
              <a:t>Consultation and Cooperation with Business Sector in Developing Investment Collaterals (Brochure, AVP, Guide, Briefs and Profile), Investment Promotion, Targetting and Facilitation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Noto Sans Symbols"/>
              <a:buChar char="▪"/>
            </a:pPr>
            <a:r>
              <a:rPr lang="en-PH" sz="1800"/>
              <a:t>Engaged Business Sector in organizing the City Investment Forums  Formalized partnership with the Board of Investments in 2021</a:t>
            </a: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</a:pPr>
            <a:endParaRPr sz="1800"/>
          </a:p>
          <a:p>
            <a:pPr marL="0" lvl="0" indent="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</a:pPr>
            <a:endParaRPr sz="1800"/>
          </a:p>
          <a:p>
            <a:pPr marL="228600" lvl="0" indent="-1143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Noto Sans Symbols"/>
              <a:buNone/>
            </a:pPr>
            <a:endParaRPr sz="1800"/>
          </a:p>
          <a:p>
            <a:pPr marL="228600" lvl="0" indent="-1143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Noto Sans Symbols"/>
              <a:buNone/>
            </a:pPr>
            <a:endParaRPr sz="1800"/>
          </a:p>
          <a:p>
            <a:pPr marL="228600" lvl="0" indent="-1143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Noto Sans Symbols"/>
              <a:buNone/>
            </a:pPr>
            <a:endParaRPr sz="1800"/>
          </a:p>
          <a:p>
            <a:pPr marL="228600" lvl="0" indent="-1143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Noto Sans Symbols"/>
              <a:buNone/>
            </a:pPr>
            <a:endParaRPr sz="1800"/>
          </a:p>
        </p:txBody>
      </p:sp>
      <p:pic>
        <p:nvPicPr>
          <p:cNvPr id="334" name="Google Shape;334;p9" descr="G:\SURGE EVAL PPT\PICS\COACHING_TA_USAID\INVESTMENT PROMOTION PLANNING WORKSHOP (2).JP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8531225" y="2361565"/>
            <a:ext cx="3153410" cy="186372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35" name="Google Shape;335;p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/>
          <a:srcRect t="8689"/>
          <a:stretch>
            <a:fillRect/>
          </a:stretch>
        </p:blipFill>
        <p:spPr>
          <a:xfrm>
            <a:off x="9493885" y="216535"/>
            <a:ext cx="2496185" cy="2418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9" descr="G:\SURGE EVAL PPT\PICS\LOGIC_INTEGRITY ON LGU\FB_IMG_1656555513901.jpg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8852535" y="4457065"/>
            <a:ext cx="3137635" cy="218638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37" name="Google Shape;337;p9"/>
          <p:cNvSpPr/>
          <p:nvPr/>
        </p:nvSpPr>
        <p:spPr>
          <a:xfrm rot="5400000">
            <a:off x="9418320" y="-14605"/>
            <a:ext cx="2665730" cy="2881630"/>
          </a:xfrm>
          <a:prstGeom prst="rect">
            <a:avLst/>
          </a:prstGeom>
          <a:solidFill>
            <a:srgbClr val="6C851B">
              <a:alpha val="2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0"/>
          <p:cNvSpPr/>
          <p:nvPr/>
        </p:nvSpPr>
        <p:spPr>
          <a:xfrm rot="5400000">
            <a:off x="9789160" y="1722755"/>
            <a:ext cx="2274570" cy="2868295"/>
          </a:xfrm>
          <a:prstGeom prst="rect">
            <a:avLst/>
          </a:prstGeom>
          <a:solidFill>
            <a:srgbClr val="6C851B">
              <a:alpha val="2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3" name="Google Shape;343;p10"/>
          <p:cNvSpPr/>
          <p:nvPr/>
        </p:nvSpPr>
        <p:spPr>
          <a:xfrm rot="5400000">
            <a:off x="8258810" y="137160"/>
            <a:ext cx="2064385" cy="3136900"/>
          </a:xfrm>
          <a:prstGeom prst="rect">
            <a:avLst/>
          </a:prstGeom>
          <a:solidFill>
            <a:srgbClr val="6C851B">
              <a:alpha val="2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4" name="Google Shape;344;p1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7858125" y="793750"/>
            <a:ext cx="2866390" cy="177038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0"/>
          <p:cNvSpPr txBox="1">
            <a:spLocks noGrp="1"/>
          </p:cNvSpPr>
          <p:nvPr>
            <p:ph type="title"/>
          </p:nvPr>
        </p:nvSpPr>
        <p:spPr>
          <a:xfrm>
            <a:off x="669930" y="443234"/>
            <a:ext cx="10852237" cy="441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38100" rIns="76200" bIns="381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Arial" panose="020B0604020202020204"/>
              <a:buNone/>
            </a:pPr>
            <a:r>
              <a:rPr lang="en-PH" sz="2800">
                <a:solidFill>
                  <a:srgbClr val="434343"/>
                </a:solidFill>
              </a:rPr>
              <a:t>Other Activities supporting Public-Private Sector Engagement in Investment</a:t>
            </a:r>
            <a:endParaRPr sz="2800">
              <a:solidFill>
                <a:srgbClr val="434343"/>
              </a:solidFill>
            </a:endParaRPr>
          </a:p>
        </p:txBody>
      </p:sp>
      <p:sp>
        <p:nvSpPr>
          <p:cNvPr id="346" name="Google Shape;346;p10"/>
          <p:cNvSpPr txBox="1">
            <a:spLocks noGrp="1"/>
          </p:cNvSpPr>
          <p:nvPr>
            <p:ph type="body" idx="1"/>
          </p:nvPr>
        </p:nvSpPr>
        <p:spPr>
          <a:xfrm>
            <a:off x="908050" y="1117600"/>
            <a:ext cx="7263130" cy="5741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0" rIns="82550" bIns="0" anchor="t" anchorCtr="0">
            <a:normAutofit fontScale="72500" lnSpcReduction="2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Noto Sans Symbols"/>
              <a:buNone/>
            </a:pPr>
            <a:r>
              <a:rPr lang="en-PH" sz="2800" b="1"/>
              <a:t>Ease in Doing Business</a:t>
            </a:r>
            <a:endParaRPr sz="2800" b="1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Noto Sans Symbols"/>
              <a:buChar char="▪"/>
            </a:pPr>
            <a:r>
              <a:rPr lang="en-PH" sz="2800"/>
              <a:t>Establishment of  Business One Stop Shop, streamlining the Business Permitting System and  Building Permits and Occupancy System </a:t>
            </a:r>
            <a:endParaRPr sz="280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Noto Sans Symbols"/>
              <a:buChar char="▪"/>
            </a:pPr>
            <a:r>
              <a:rPr lang="en-PH" sz="2800"/>
              <a:t>Formulation of Tourism Development Plan, Tourism Recovery Plan, Seaweed Network Plan and Business and Service Area Response and Recovery (Economic Plan)</a:t>
            </a:r>
            <a:endParaRPr sz="280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Noto Sans Symbols"/>
              <a:buChar char="▪"/>
            </a:pPr>
            <a:r>
              <a:rPr lang="en-PH" sz="2800"/>
              <a:t>Investment in Water, Septage and Sewerage</a:t>
            </a:r>
            <a:endParaRPr sz="280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Noto Sans Symbols"/>
              <a:buChar char="▪"/>
            </a:pPr>
            <a:r>
              <a:rPr lang="en-PH" sz="2800"/>
              <a:t>Strengthening the Negosyo Center and Re-organized the SMED Council</a:t>
            </a:r>
            <a:endParaRPr sz="280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Noto Sans Symbols"/>
              <a:buNone/>
            </a:pPr>
            <a:r>
              <a:rPr lang="en-PH" sz="2800" b="1">
                <a:sym typeface="+mn-ea"/>
              </a:rPr>
              <a:t>Land and Asset Management</a:t>
            </a:r>
            <a:endParaRPr sz="2800" b="1"/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Noto Sans Symbols"/>
              <a:buChar char="▪"/>
            </a:pPr>
            <a:r>
              <a:rPr lang="en-PH" sz="2800">
                <a:sym typeface="+mn-ea"/>
              </a:rPr>
              <a:t>Creation of an operational Asset Management Structure to support investment and businesses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Noto Sans Symbols"/>
              <a:buChar char="▪"/>
            </a:pPr>
            <a:r>
              <a:rPr lang="en-PH" sz="2800">
                <a:sym typeface="+mn-ea"/>
              </a:rPr>
              <a:t>Formulation of the Asset Management Plan  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Noto Sans Symbols"/>
              <a:buChar char="▪"/>
            </a:pPr>
            <a:r>
              <a:rPr lang="en-PH" sz="2800">
                <a:sym typeface="+mn-ea"/>
              </a:rPr>
              <a:t>Development of the Unified Asset Registry and Land Information System</a:t>
            </a:r>
            <a:endParaRPr sz="280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Noto Sans Symbols"/>
              <a:buChar char="▪"/>
            </a:pPr>
            <a:endParaRPr sz="2800"/>
          </a:p>
        </p:txBody>
      </p:sp>
      <p:sp>
        <p:nvSpPr>
          <p:cNvPr id="347" name="Google Shape;347;p10"/>
          <p:cNvSpPr/>
          <p:nvPr/>
        </p:nvSpPr>
        <p:spPr>
          <a:xfrm rot="5400000">
            <a:off x="8148955" y="3706495"/>
            <a:ext cx="2783205" cy="3136900"/>
          </a:xfrm>
          <a:prstGeom prst="rect">
            <a:avLst/>
          </a:prstGeom>
          <a:solidFill>
            <a:srgbClr val="6C851B">
              <a:alpha val="2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8" name="Google Shape;348;p10" descr="G:\SURGE EVAL PPT\PICS\COACHING THRU ONLINE WEBINAR\SMED COUNCIL MEETING.jpg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8170545" y="4031615"/>
            <a:ext cx="4021455" cy="28257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/>
          <a:srcRect b="2214"/>
          <a:stretch>
            <a:fillRect/>
          </a:stretch>
        </p:blipFill>
        <p:spPr>
          <a:xfrm>
            <a:off x="9667240" y="2238375"/>
            <a:ext cx="2515235" cy="1837055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352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0"/>
          <p:cNvSpPr/>
          <p:nvPr/>
        </p:nvSpPr>
        <p:spPr>
          <a:xfrm rot="5400000">
            <a:off x="9789160" y="1722755"/>
            <a:ext cx="2274570" cy="2868295"/>
          </a:xfrm>
          <a:prstGeom prst="rect">
            <a:avLst/>
          </a:prstGeom>
          <a:solidFill>
            <a:srgbClr val="6C851B">
              <a:alpha val="2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3" name="Google Shape;343;p10"/>
          <p:cNvSpPr/>
          <p:nvPr/>
        </p:nvSpPr>
        <p:spPr>
          <a:xfrm rot="5400000">
            <a:off x="8258810" y="137160"/>
            <a:ext cx="2064385" cy="3136900"/>
          </a:xfrm>
          <a:prstGeom prst="rect">
            <a:avLst/>
          </a:prstGeom>
          <a:solidFill>
            <a:srgbClr val="6C851B">
              <a:alpha val="2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4" name="Google Shape;344;p1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7858125" y="793750"/>
            <a:ext cx="2866390" cy="177038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0"/>
          <p:cNvSpPr txBox="1">
            <a:spLocks noGrp="1"/>
          </p:cNvSpPr>
          <p:nvPr>
            <p:ph type="title"/>
          </p:nvPr>
        </p:nvSpPr>
        <p:spPr>
          <a:xfrm>
            <a:off x="669930" y="443234"/>
            <a:ext cx="10852237" cy="441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38100" rIns="76200" bIns="381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Arial" panose="020B0604020202020204"/>
              <a:buNone/>
            </a:pPr>
            <a:r>
              <a:rPr lang="en-PH" sz="2800">
                <a:solidFill>
                  <a:srgbClr val="434343"/>
                </a:solidFill>
              </a:rPr>
              <a:t>Other Activities supporting Public-Private Sector Engagement in Investment</a:t>
            </a:r>
            <a:endParaRPr sz="2800">
              <a:solidFill>
                <a:srgbClr val="434343"/>
              </a:solidFill>
            </a:endParaRPr>
          </a:p>
        </p:txBody>
      </p:sp>
      <p:sp>
        <p:nvSpPr>
          <p:cNvPr id="346" name="Google Shape;346;p10"/>
          <p:cNvSpPr txBox="1">
            <a:spLocks noGrp="1"/>
          </p:cNvSpPr>
          <p:nvPr>
            <p:ph type="body" idx="1"/>
          </p:nvPr>
        </p:nvSpPr>
        <p:spPr>
          <a:xfrm>
            <a:off x="908050" y="1117600"/>
            <a:ext cx="6814185" cy="5741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0" rIns="82550" bIns="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Noto Sans Symbols"/>
              <a:buNone/>
            </a:pPr>
            <a:r>
              <a:rPr lang="en-PH" sz="2800" b="1"/>
              <a:t>Public Financial Management </a:t>
            </a:r>
            <a:endParaRPr sz="2800" b="1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Noto Sans Symbols"/>
              <a:buChar char="▪"/>
            </a:pPr>
            <a:r>
              <a:rPr lang="en-PH" sz="2800"/>
              <a:t>Formulated the Strategic Public Financial Management Plan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Noto Sans Symbols"/>
              <a:buChar char="▪"/>
            </a:pPr>
            <a:r>
              <a:rPr lang="en-PH" sz="2800">
                <a:sym typeface="+mn-ea"/>
              </a:rPr>
              <a:t>Business Planning on Local Economic Enterprises (Domestic Resource Mobilization)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Noto Sans Symbols"/>
              <a:buChar char="▪"/>
            </a:pPr>
            <a:r>
              <a:rPr lang="en-PH" sz="2800">
                <a:sym typeface="+mn-ea"/>
              </a:rPr>
              <a:t>Internal Audit and Internal Control</a:t>
            </a:r>
            <a:endParaRPr lang="en-PH" sz="280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Noto Sans Symbols"/>
              <a:buNone/>
            </a:pPr>
            <a:endParaRPr lang="en-PH" sz="2800" b="1">
              <a:sym typeface="+mn-ea"/>
            </a:endParaRP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Noto Sans Symbols"/>
              <a:buChar char="▪"/>
            </a:pPr>
            <a:endParaRPr lang="en-PH" sz="280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Noto Sans Symbols"/>
              <a:buNone/>
            </a:pPr>
            <a:endParaRPr sz="2800"/>
          </a:p>
        </p:txBody>
      </p:sp>
      <p:sp>
        <p:nvSpPr>
          <p:cNvPr id="347" name="Google Shape;347;p10"/>
          <p:cNvSpPr/>
          <p:nvPr/>
        </p:nvSpPr>
        <p:spPr>
          <a:xfrm rot="5400000">
            <a:off x="8148955" y="3706495"/>
            <a:ext cx="2783205" cy="3136900"/>
          </a:xfrm>
          <a:prstGeom prst="rect">
            <a:avLst/>
          </a:prstGeom>
          <a:solidFill>
            <a:srgbClr val="6C851B">
              <a:alpha val="2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8" name="Google Shape;348;p10" descr="G:\SURGE EVAL PPT\PICS\COACHING THRU ONLINE WEBINAR\SMED COUNCIL MEETING.jpg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8170545" y="4031615"/>
            <a:ext cx="4021455" cy="28257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/>
          <a:srcRect b="2214"/>
          <a:stretch>
            <a:fillRect/>
          </a:stretch>
        </p:blipFill>
        <p:spPr>
          <a:xfrm>
            <a:off x="9667240" y="2238375"/>
            <a:ext cx="2515235" cy="1837055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352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0"/>
          <p:cNvSpPr/>
          <p:nvPr/>
        </p:nvSpPr>
        <p:spPr>
          <a:xfrm rot="5400000">
            <a:off x="7203440" y="1788795"/>
            <a:ext cx="4198620" cy="5076825"/>
          </a:xfrm>
          <a:prstGeom prst="rect">
            <a:avLst/>
          </a:prstGeom>
          <a:solidFill>
            <a:srgbClr val="6C851B">
              <a:alpha val="2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5" name="Google Shape;345;p10"/>
          <p:cNvSpPr txBox="1">
            <a:spLocks noGrp="1"/>
          </p:cNvSpPr>
          <p:nvPr>
            <p:ph type="title"/>
          </p:nvPr>
        </p:nvSpPr>
        <p:spPr>
          <a:xfrm>
            <a:off x="669930" y="443234"/>
            <a:ext cx="10852237" cy="441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38100" rIns="76200" bIns="381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Arial" panose="020B0604020202020204"/>
              <a:buNone/>
            </a:pPr>
            <a:r>
              <a:rPr lang="en-PH" sz="2800">
                <a:solidFill>
                  <a:srgbClr val="434343"/>
                </a:solidFill>
              </a:rPr>
              <a:t>Other Activities supporting Public-Private Sector Engagement in Investment</a:t>
            </a:r>
            <a:endParaRPr sz="2800">
              <a:solidFill>
                <a:srgbClr val="434343"/>
              </a:solidFill>
            </a:endParaRPr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785" y="2555875"/>
            <a:ext cx="4702175" cy="35420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icture Placeholder 0"/>
          <p:cNvSpPr>
            <a:spLocks noGrp="1"/>
          </p:cNvSpPr>
          <p:nvPr>
            <p:ph type="pic" idx="2"/>
          </p:nvPr>
        </p:nvSpPr>
        <p:spPr/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0" name="Text Box 99"/>
          <p:cNvSpPr txBox="1"/>
          <p:nvPr/>
        </p:nvSpPr>
        <p:spPr>
          <a:xfrm>
            <a:off x="669925" y="1474788"/>
            <a:ext cx="5080000" cy="22453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indent="0"/>
            <a:r>
              <a:rPr lang="en-PH" altLang="en-US" sz="2800" b="1">
                <a:solidFill>
                  <a:srgbClr val="0000FF"/>
                </a:solidFill>
                <a:latin typeface="Verdana" panose="020B0604030504040204" charset="0"/>
                <a:cs typeface="Times New Roman" panose="02020603050405020304" charset="0"/>
              </a:rPr>
              <a:t>S</a:t>
            </a:r>
            <a:r>
              <a:rPr lang="en-US" sz="2800" b="1">
                <a:solidFill>
                  <a:srgbClr val="0000FF"/>
                </a:solidFill>
                <a:latin typeface="Verdana" panose="020B0604030504040204" charset="0"/>
                <a:cs typeface="Times New Roman" panose="02020603050405020304" charset="0"/>
              </a:rPr>
              <a:t>trengthen</a:t>
            </a:r>
            <a:r>
              <a:rPr lang="en-PH" altLang="en-US" sz="2800" b="1">
                <a:solidFill>
                  <a:srgbClr val="0000FF"/>
                </a:solidFill>
                <a:latin typeface="Verdana" panose="020B0604030504040204" charset="0"/>
                <a:cs typeface="Times New Roman" panose="02020603050405020304" charset="0"/>
              </a:rPr>
              <a:t>ing</a:t>
            </a:r>
            <a:r>
              <a:rPr lang="en-US" sz="2800" b="1">
                <a:solidFill>
                  <a:srgbClr val="0000FF"/>
                </a:solidFill>
                <a:latin typeface="Verdana" panose="020B0604030504040204" charset="0"/>
                <a:cs typeface="Times New Roman" panose="02020603050405020304" charset="0"/>
              </a:rPr>
              <a:t> industry value -chain through the Puerto Princesa City and Palawan Seaweed Network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0"/>
          <p:cNvSpPr txBox="1">
            <a:spLocks noGrp="1"/>
          </p:cNvSpPr>
          <p:nvPr>
            <p:ph type="title"/>
          </p:nvPr>
        </p:nvSpPr>
        <p:spPr>
          <a:xfrm>
            <a:off x="648335" y="464185"/>
            <a:ext cx="6885305" cy="851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38100" rIns="76200" bIns="381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Arial" panose="020B0604020202020204"/>
              <a:buNone/>
            </a:pPr>
            <a:r>
              <a:rPr lang="en-US" sz="2800">
                <a:solidFill>
                  <a:srgbClr val="0000FF"/>
                </a:solidFill>
                <a:latin typeface="Verdana" panose="020B0604030504040204" charset="0"/>
                <a:cs typeface="Times New Roman" panose="02020603050405020304" charset="0"/>
              </a:rPr>
              <a:t>Initiatives of Puerto Princesa City to promote Women’s Participation in Economic Growth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518795" y="1780540"/>
            <a:ext cx="7014845" cy="52006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en-US" sz="2000" dirty="0">
                <a:latin typeface="Verdana" panose="020B0604030504040204" charset="0"/>
                <a:cs typeface="Times New Roman" panose="02020603050405020304" charset="0"/>
                <a:sym typeface="+mn-ea"/>
              </a:rPr>
              <a:t>Strengthening </a:t>
            </a:r>
            <a:r>
              <a:rPr lang="en-PH" altLang="en-US" sz="2000" dirty="0">
                <a:latin typeface="Verdana" panose="020B0604030504040204" charset="0"/>
                <a:cs typeface="Times New Roman" panose="02020603050405020304" charset="0"/>
                <a:sym typeface="+mn-ea"/>
              </a:rPr>
              <a:t>MSMEs  </a:t>
            </a:r>
            <a:r>
              <a:rPr lang="en-US" sz="2000" dirty="0">
                <a:latin typeface="Verdana" panose="020B0604030504040204" charset="0"/>
                <a:cs typeface="Times New Roman" panose="02020603050405020304" charset="0"/>
                <a:sym typeface="+mn-ea"/>
              </a:rPr>
              <a:t>through the Women Grassroots Livelihood and Entrepreneurship Program supported by the Women Global Development for Prosperity Initiatives. This in partnership with LEIPO and </a:t>
            </a:r>
            <a:r>
              <a:rPr lang="en-US" sz="2000" dirty="0" smtClean="0">
                <a:latin typeface="Verdana" panose="020B0604030504040204" charset="0"/>
                <a:cs typeface="Times New Roman" panose="02020603050405020304" charset="0"/>
                <a:sym typeface="+mn-ea"/>
              </a:rPr>
              <a:t>DTI </a:t>
            </a:r>
            <a:endParaRPr lang="en-US" sz="2000" dirty="0">
              <a:latin typeface="Verdana" panose="020B0604030504040204" charset="0"/>
              <a:cs typeface="Times New Roman" panose="02020603050405020304" charset="0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lang="en-US" sz="200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ea"/>
              </a:rPr>
              <a:t>Started in 2019 focused package of assistance for women entrepreneurs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lang="en-US" sz="200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ea"/>
              </a:rPr>
              <a:t>Continuing partnership with Puerto Princesa City and </a:t>
            </a:r>
            <a:r>
              <a:rPr lang="en-US" sz="200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ea"/>
              </a:rPr>
              <a:t>DTI to </a:t>
            </a:r>
            <a:r>
              <a:rPr lang="en-US" sz="200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ea"/>
              </a:rPr>
              <a:t>strengthen and expand the delivery of business support services for women MSMEs to recover from the impact of COVID19 pandemic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lang="en-US" sz="200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ea"/>
              </a:rPr>
              <a:t>Help women access more markets, </a:t>
            </a:r>
            <a:r>
              <a:rPr lang="en-US" sz="200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ea"/>
              </a:rPr>
              <a:t>participate </a:t>
            </a:r>
            <a:r>
              <a:rPr lang="en-US" sz="200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ea"/>
              </a:rPr>
              <a:t>in viable supply chains and enhance efficiency and profitability of their existing business ventures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indent="0"/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indent="0"/>
            <a:endParaRPr lang="en-US" sz="2000" b="1" dirty="0">
              <a:solidFill>
                <a:srgbClr val="0000FF"/>
              </a:solidFill>
              <a:latin typeface="Verdana" panose="020B06040305040402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549" y="3888301"/>
            <a:ext cx="4320000" cy="288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664" y="761561"/>
            <a:ext cx="4320000" cy="28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 rot="-2700000">
            <a:off x="1938020" y="2541905"/>
            <a:ext cx="206375" cy="206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endParaRPr sz="160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5" name="Google Shape;355;p11"/>
          <p:cNvSpPr txBox="1"/>
          <p:nvPr/>
        </p:nvSpPr>
        <p:spPr>
          <a:xfrm>
            <a:off x="1417320" y="2451735"/>
            <a:ext cx="521970" cy="829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 panose="020B0604020202020204"/>
              <a:buNone/>
            </a:pPr>
            <a:r>
              <a:rPr lang="en-PH" sz="4800" b="0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4</a:t>
            </a:r>
            <a:endParaRPr sz="480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6" name="Google Shape;356;p11"/>
          <p:cNvSpPr txBox="1"/>
          <p:nvPr/>
        </p:nvSpPr>
        <p:spPr>
          <a:xfrm>
            <a:off x="2332990" y="2039182"/>
            <a:ext cx="7138670" cy="75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</a:pPr>
            <a:r>
              <a:rPr lang="en-PH" sz="4000" b="1" i="0" u="none" strike="noStrike" cap="none" dirty="0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Results of Partnership: How did the partnership affect the City constituents and involved stakeholders? </a:t>
            </a:r>
            <a:endParaRPr sz="4000" b="1" i="0" u="none" strike="noStrike" cap="none" dirty="0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" name="Google Shape;357;p11"/>
          <p:cNvSpPr/>
          <p:nvPr/>
        </p:nvSpPr>
        <p:spPr>
          <a:xfrm rot="-2700000">
            <a:off x="2037715" y="2842895"/>
            <a:ext cx="113665" cy="113665"/>
          </a:xfrm>
          <a:prstGeom prst="rect">
            <a:avLst/>
          </a:prstGeom>
          <a:solidFill>
            <a:schemeClr val="accent3">
              <a:alpha val="6745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77500" lnSpcReduction="200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 panose="020B0604020202020204"/>
              <a:buNone/>
            </a:pPr>
            <a:endParaRPr sz="30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" name="Google Shape;358;p11"/>
          <p:cNvSpPr/>
          <p:nvPr/>
        </p:nvSpPr>
        <p:spPr>
          <a:xfrm rot="-2700000">
            <a:off x="1360805" y="2980055"/>
            <a:ext cx="113665" cy="113665"/>
          </a:xfrm>
          <a:prstGeom prst="rect">
            <a:avLst/>
          </a:prstGeom>
          <a:solidFill>
            <a:schemeClr val="accent3">
              <a:alpha val="6745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77500" lnSpcReduction="200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 panose="020B0604020202020204"/>
              <a:buNone/>
            </a:pPr>
            <a:endParaRPr sz="30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59" name="Google Shape;359;p11"/>
          <p:cNvGrpSpPr/>
          <p:nvPr/>
        </p:nvGrpSpPr>
        <p:grpSpPr>
          <a:xfrm>
            <a:off x="9471660" y="0"/>
            <a:ext cx="2748915" cy="2545080"/>
            <a:chOff x="14916" y="0"/>
            <a:chExt cx="4329" cy="4008"/>
          </a:xfrm>
        </p:grpSpPr>
        <p:sp>
          <p:nvSpPr>
            <p:cNvPr id="360" name="Google Shape;360;p11"/>
            <p:cNvSpPr/>
            <p:nvPr/>
          </p:nvSpPr>
          <p:spPr>
            <a:xfrm rot="10800000">
              <a:off x="14916" y="0"/>
              <a:ext cx="4329" cy="4008"/>
            </a:xfrm>
            <a:custGeom>
              <a:avLst/>
              <a:gdLst/>
              <a:ahLst/>
              <a:cxnLst/>
              <a:rect l="l" t="t" r="r" b="b"/>
              <a:pathLst>
                <a:path w="2291230" h="2291230" extrusionOk="0">
                  <a:moveTo>
                    <a:pt x="0" y="0"/>
                  </a:moveTo>
                  <a:lnTo>
                    <a:pt x="2291230" y="2291230"/>
                  </a:lnTo>
                  <a:lnTo>
                    <a:pt x="0" y="2291230"/>
                  </a:lnTo>
                  <a:close/>
                </a:path>
              </a:pathLst>
            </a:custGeom>
            <a:solidFill>
              <a:srgbClr val="6C85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1" name="Google Shape;361;p11"/>
            <p:cNvSpPr/>
            <p:nvPr/>
          </p:nvSpPr>
          <p:spPr>
            <a:xfrm rot="10800000">
              <a:off x="16168" y="0"/>
              <a:ext cx="3032" cy="2679"/>
            </a:xfrm>
            <a:custGeom>
              <a:avLst/>
              <a:gdLst/>
              <a:ahLst/>
              <a:cxnLst/>
              <a:rect l="l" t="t" r="r" b="b"/>
              <a:pathLst>
                <a:path w="2291230" h="2291230" extrusionOk="0">
                  <a:moveTo>
                    <a:pt x="0" y="0"/>
                  </a:moveTo>
                  <a:lnTo>
                    <a:pt x="2291230" y="2291230"/>
                  </a:lnTo>
                  <a:lnTo>
                    <a:pt x="0" y="22912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2"/>
          <p:cNvSpPr/>
          <p:nvPr/>
        </p:nvSpPr>
        <p:spPr>
          <a:xfrm rot="5400000">
            <a:off x="9212293" y="4424278"/>
            <a:ext cx="1805544" cy="2294530"/>
          </a:xfrm>
          <a:prstGeom prst="rect">
            <a:avLst/>
          </a:prstGeom>
          <a:solidFill>
            <a:srgbClr val="6C851B">
              <a:alpha val="2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7" name="Google Shape;367;p12"/>
          <p:cNvSpPr/>
          <p:nvPr/>
        </p:nvSpPr>
        <p:spPr>
          <a:xfrm rot="5400000">
            <a:off x="3816047" y="4424278"/>
            <a:ext cx="1805544" cy="2294530"/>
          </a:xfrm>
          <a:prstGeom prst="rect">
            <a:avLst/>
          </a:prstGeom>
          <a:solidFill>
            <a:srgbClr val="6C851B">
              <a:alpha val="2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8" name="Google Shape;368;p12"/>
          <p:cNvSpPr txBox="1">
            <a:spLocks noGrp="1"/>
          </p:cNvSpPr>
          <p:nvPr>
            <p:ph type="title"/>
          </p:nvPr>
        </p:nvSpPr>
        <p:spPr>
          <a:xfrm>
            <a:off x="915670" y="282686"/>
            <a:ext cx="9626400" cy="7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38100" rIns="76200" bIns="381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Arial" panose="020B0604020202020204"/>
              <a:buNone/>
            </a:pPr>
            <a:r>
              <a:rPr lang="en-PH" sz="2800" dirty="0">
                <a:solidFill>
                  <a:srgbClr val="434343"/>
                </a:solidFill>
              </a:rPr>
              <a:t>Results (Effect of Partnership)</a:t>
            </a:r>
            <a:endParaRPr sz="2800" dirty="0">
              <a:solidFill>
                <a:srgbClr val="434343"/>
              </a:solidFill>
            </a:endParaRPr>
          </a:p>
        </p:txBody>
      </p:sp>
      <p:sp>
        <p:nvSpPr>
          <p:cNvPr id="369" name="Google Shape;369;p12"/>
          <p:cNvSpPr txBox="1">
            <a:spLocks noGrp="1"/>
          </p:cNvSpPr>
          <p:nvPr>
            <p:ph type="body" idx="1"/>
          </p:nvPr>
        </p:nvSpPr>
        <p:spPr>
          <a:xfrm>
            <a:off x="880426" y="760969"/>
            <a:ext cx="10594340" cy="3278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0" rIns="82550" bIns="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Noto Sans Symbols"/>
              <a:buChar char="▪"/>
            </a:pPr>
            <a:r>
              <a:rPr lang="en-PH" sz="2400" dirty="0"/>
              <a:t>Empowered LEIPO.</a:t>
            </a:r>
            <a:endParaRPr sz="2400" dirty="0"/>
          </a:p>
          <a:p>
            <a:pPr marL="2286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Noto Sans Symbols"/>
              <a:buChar char="▪"/>
            </a:pPr>
            <a:r>
              <a:rPr lang="en-PH" sz="2400" dirty="0"/>
              <a:t>Business Processes Improved  </a:t>
            </a:r>
            <a:endParaRPr sz="2400" dirty="0"/>
          </a:p>
          <a:p>
            <a:pPr marL="2286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Noto Sans Symbols"/>
              <a:buChar char="▪"/>
            </a:pPr>
            <a:r>
              <a:rPr lang="en-PH" sz="2400" dirty="0"/>
              <a:t>Secured 31.5 B private sector investments </a:t>
            </a:r>
            <a:endParaRPr sz="2400" dirty="0"/>
          </a:p>
          <a:p>
            <a:pPr marL="2286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Noto Sans Symbols"/>
              <a:buChar char="▪"/>
            </a:pPr>
            <a:r>
              <a:rPr lang="en-PH" sz="2400" dirty="0"/>
              <a:t>CMCI ranking improved to 17 (6 when adjusted) </a:t>
            </a:r>
            <a:endParaRPr sz="2400" dirty="0"/>
          </a:p>
          <a:p>
            <a:pPr marL="2286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Noto Sans Symbols"/>
              <a:buChar char="▪"/>
            </a:pPr>
            <a:r>
              <a:rPr lang="en-PH" sz="2400" dirty="0">
                <a:sym typeface="+mn-ea"/>
              </a:rPr>
              <a:t>Generated PhP817.6 million locally </a:t>
            </a:r>
            <a:endParaRPr lang="en-PH" sz="2400" dirty="0"/>
          </a:p>
          <a:p>
            <a:pPr marL="2286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Noto Sans Symbols"/>
              <a:buChar char="▪"/>
            </a:pPr>
            <a:r>
              <a:rPr lang="en-PH" sz="2400" dirty="0"/>
              <a:t>Registered businesses increased from 9,284 in 2016 to 11,678 in 2020 generating PhP30.0 billion in gross sales.</a:t>
            </a:r>
            <a:endParaRPr sz="2400" dirty="0"/>
          </a:p>
          <a:p>
            <a:pPr marL="2286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Noto Sans Symbols"/>
              <a:buChar char="▪"/>
            </a:pPr>
            <a:r>
              <a:rPr lang="en-PH" sz="2400" dirty="0"/>
              <a:t>New business registration from 2017 to 2020 was 11,790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Noto Sans Symbols"/>
              <a:buChar char="▪"/>
            </a:pPr>
            <a:r>
              <a:rPr lang="en-PH" sz="2400" dirty="0"/>
              <a:t>IRA dependency dropped to 73.7% in 2020 from 80.0% in 2016</a:t>
            </a:r>
            <a:endParaRPr sz="2400" dirty="0"/>
          </a:p>
        </p:txBody>
      </p:sp>
      <p:pic>
        <p:nvPicPr>
          <p:cNvPr id="370" name="Google Shape;370;p12" descr="G:\SURGE EVAL PPT\PICS\I4J_PRIVATE_PUBLIC_DIALOUGE MECH\DSC00990.JP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3478891" y="4892862"/>
            <a:ext cx="2195783" cy="165449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71" name="Google Shape;371;p12"/>
          <p:cNvSpPr/>
          <p:nvPr/>
        </p:nvSpPr>
        <p:spPr>
          <a:xfrm rot="5400000">
            <a:off x="6560533" y="4424278"/>
            <a:ext cx="1805544" cy="2294530"/>
          </a:xfrm>
          <a:prstGeom prst="rect">
            <a:avLst/>
          </a:prstGeom>
          <a:solidFill>
            <a:srgbClr val="6C851B">
              <a:alpha val="2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72" name="Google Shape;372;p1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8822734" y="4901738"/>
            <a:ext cx="2195783" cy="165449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373" name="Google Shape;373;p12" descr="G:\SURGE EVAL PPT\PICS\I4J_PRIVATE_PUBLIC_DIALOUGE MECH\DSC01006.JPG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6177596" y="4901738"/>
            <a:ext cx="2195783" cy="165449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74" name="Google Shape;374;p12"/>
          <p:cNvSpPr/>
          <p:nvPr/>
        </p:nvSpPr>
        <p:spPr>
          <a:xfrm rot="5400000">
            <a:off x="1160163" y="4424278"/>
            <a:ext cx="1805544" cy="2294530"/>
          </a:xfrm>
          <a:prstGeom prst="rect">
            <a:avLst/>
          </a:prstGeom>
          <a:solidFill>
            <a:srgbClr val="6C851B">
              <a:alpha val="2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75" name="Google Shape;375;p12" descr="G:\SURGE EVAL PPT\PICS\I4J_PRIVATE_PUBLIC_DIALOUGE MECH\20171109_090006.jpg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01370" y="4840950"/>
            <a:ext cx="2195783" cy="16668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3"/>
          <p:cNvSpPr/>
          <p:nvPr/>
        </p:nvSpPr>
        <p:spPr>
          <a:xfrm rot="-2700000">
            <a:off x="1938020" y="2541905"/>
            <a:ext cx="206375" cy="206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endParaRPr sz="160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" name="Google Shape;381;p13"/>
          <p:cNvSpPr txBox="1"/>
          <p:nvPr/>
        </p:nvSpPr>
        <p:spPr>
          <a:xfrm>
            <a:off x="1417320" y="2451735"/>
            <a:ext cx="521970" cy="829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 panose="020B0604020202020204"/>
              <a:buNone/>
            </a:pPr>
            <a:r>
              <a:rPr lang="en-PH" sz="4800" b="0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</a:t>
            </a:r>
            <a:endParaRPr sz="480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" name="Google Shape;382;p13"/>
          <p:cNvSpPr txBox="1"/>
          <p:nvPr/>
        </p:nvSpPr>
        <p:spPr>
          <a:xfrm>
            <a:off x="2369820" y="2529840"/>
            <a:ext cx="7138670" cy="75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</a:pPr>
            <a:r>
              <a:rPr lang="en-PH" sz="4000" b="1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Key Contributing and Hindering Factors</a:t>
            </a:r>
            <a:endParaRPr sz="4000" b="1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" name="Google Shape;383;p13"/>
          <p:cNvSpPr/>
          <p:nvPr/>
        </p:nvSpPr>
        <p:spPr>
          <a:xfrm rot="-2700000">
            <a:off x="2037715" y="2842895"/>
            <a:ext cx="113665" cy="113665"/>
          </a:xfrm>
          <a:prstGeom prst="rect">
            <a:avLst/>
          </a:prstGeom>
          <a:solidFill>
            <a:schemeClr val="accent3">
              <a:alpha val="6745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77500" lnSpcReduction="200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 panose="020B0604020202020204"/>
              <a:buNone/>
            </a:pPr>
            <a:endParaRPr sz="30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4" name="Google Shape;384;p13"/>
          <p:cNvSpPr/>
          <p:nvPr/>
        </p:nvSpPr>
        <p:spPr>
          <a:xfrm rot="-2700000">
            <a:off x="1360805" y="2980055"/>
            <a:ext cx="113665" cy="113665"/>
          </a:xfrm>
          <a:prstGeom prst="rect">
            <a:avLst/>
          </a:prstGeom>
          <a:solidFill>
            <a:schemeClr val="accent3">
              <a:alpha val="6745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77500" lnSpcReduction="200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 panose="020B0604020202020204"/>
              <a:buNone/>
            </a:pPr>
            <a:endParaRPr sz="30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5" name="Google Shape;385;p13"/>
          <p:cNvGrpSpPr/>
          <p:nvPr/>
        </p:nvGrpSpPr>
        <p:grpSpPr>
          <a:xfrm>
            <a:off x="9471660" y="0"/>
            <a:ext cx="2748915" cy="2545080"/>
            <a:chOff x="14916" y="0"/>
            <a:chExt cx="4329" cy="4008"/>
          </a:xfrm>
        </p:grpSpPr>
        <p:sp>
          <p:nvSpPr>
            <p:cNvPr id="386" name="Google Shape;386;p13"/>
            <p:cNvSpPr/>
            <p:nvPr/>
          </p:nvSpPr>
          <p:spPr>
            <a:xfrm rot="10800000">
              <a:off x="14916" y="0"/>
              <a:ext cx="4329" cy="4008"/>
            </a:xfrm>
            <a:custGeom>
              <a:avLst/>
              <a:gdLst/>
              <a:ahLst/>
              <a:cxnLst/>
              <a:rect l="l" t="t" r="r" b="b"/>
              <a:pathLst>
                <a:path w="2291230" h="2291230" extrusionOk="0">
                  <a:moveTo>
                    <a:pt x="0" y="0"/>
                  </a:moveTo>
                  <a:lnTo>
                    <a:pt x="2291230" y="2291230"/>
                  </a:lnTo>
                  <a:lnTo>
                    <a:pt x="0" y="2291230"/>
                  </a:lnTo>
                  <a:close/>
                </a:path>
              </a:pathLst>
            </a:custGeom>
            <a:solidFill>
              <a:srgbClr val="6C85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7" name="Google Shape;387;p13"/>
            <p:cNvSpPr/>
            <p:nvPr/>
          </p:nvSpPr>
          <p:spPr>
            <a:xfrm rot="10800000">
              <a:off x="16168" y="0"/>
              <a:ext cx="3032" cy="2679"/>
            </a:xfrm>
            <a:custGeom>
              <a:avLst/>
              <a:gdLst/>
              <a:ahLst/>
              <a:cxnLst/>
              <a:rect l="l" t="t" r="r" b="b"/>
              <a:pathLst>
                <a:path w="2291230" h="2291230" extrusionOk="0">
                  <a:moveTo>
                    <a:pt x="0" y="0"/>
                  </a:moveTo>
                  <a:lnTo>
                    <a:pt x="2291230" y="2291230"/>
                  </a:lnTo>
                  <a:lnTo>
                    <a:pt x="0" y="22912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4"/>
          <p:cNvSpPr/>
          <p:nvPr/>
        </p:nvSpPr>
        <p:spPr>
          <a:xfrm rot="5400000">
            <a:off x="9269730" y="1003935"/>
            <a:ext cx="2174875" cy="2809240"/>
          </a:xfrm>
          <a:prstGeom prst="rect">
            <a:avLst/>
          </a:prstGeom>
          <a:solidFill>
            <a:srgbClr val="6C851B">
              <a:alpha val="2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3" name="Google Shape;393;p14"/>
          <p:cNvSpPr txBox="1">
            <a:spLocks noGrp="1"/>
          </p:cNvSpPr>
          <p:nvPr>
            <p:ph type="title"/>
          </p:nvPr>
        </p:nvSpPr>
        <p:spPr>
          <a:xfrm>
            <a:off x="384132" y="340364"/>
            <a:ext cx="10852237" cy="441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38100" rIns="76200" bIns="38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Arial" panose="020B0604020202020204"/>
              <a:buNone/>
            </a:pPr>
            <a:r>
              <a:rPr lang="en-PH" sz="2800">
                <a:solidFill>
                  <a:srgbClr val="434343"/>
                </a:solidFill>
              </a:rPr>
              <a:t>Key Contributing  Factors in Private Sector Investment </a:t>
            </a:r>
            <a:endParaRPr sz="2800">
              <a:solidFill>
                <a:srgbClr val="434343"/>
              </a:solidFill>
            </a:endParaRPr>
          </a:p>
        </p:txBody>
      </p:sp>
      <p:sp>
        <p:nvSpPr>
          <p:cNvPr id="394" name="Google Shape;394;p14"/>
          <p:cNvSpPr txBox="1">
            <a:spLocks noGrp="1"/>
          </p:cNvSpPr>
          <p:nvPr>
            <p:ph type="body" idx="1"/>
          </p:nvPr>
        </p:nvSpPr>
        <p:spPr>
          <a:xfrm>
            <a:off x="669925" y="1168400"/>
            <a:ext cx="6645275" cy="5198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0" rIns="82550" bIns="0" anchor="t" anchorCtr="0">
            <a:normAutofit/>
          </a:bodyPr>
          <a:lstStyle/>
          <a:p>
            <a:pPr marL="2286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Noto Sans Symbols"/>
              <a:buChar char="▪"/>
            </a:pPr>
            <a:r>
              <a:rPr lang="en-PH" sz="2000" dirty="0"/>
              <a:t>Head-on and strong support of the Local Chief Executive and  </a:t>
            </a:r>
            <a:r>
              <a:rPr lang="en-PH" sz="2000" dirty="0" err="1" smtClean="0"/>
              <a:t>Sangguniang</a:t>
            </a:r>
            <a:r>
              <a:rPr lang="en-PH" sz="2000" dirty="0" smtClean="0"/>
              <a:t> </a:t>
            </a:r>
            <a:r>
              <a:rPr lang="en-PH" sz="2000" dirty="0" err="1" smtClean="0"/>
              <a:t>Panlungsod</a:t>
            </a:r>
            <a:endParaRPr sz="2000" dirty="0"/>
          </a:p>
          <a:p>
            <a:pPr marL="228600" lvl="0" indent="-2286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Noto Sans Symbols"/>
              <a:buChar char="▪"/>
            </a:pPr>
            <a:r>
              <a:rPr lang="en-PH" sz="2000" dirty="0"/>
              <a:t>Collaboration of private sector groups, academe, and national government agencies </a:t>
            </a:r>
            <a:endParaRPr sz="2000" dirty="0"/>
          </a:p>
          <a:p>
            <a:pPr marL="228600" lvl="0" indent="-2286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Noto Sans Symbols"/>
              <a:buChar char="▪"/>
            </a:pPr>
            <a:r>
              <a:rPr lang="en-PH" sz="2000" dirty="0"/>
              <a:t>Presence of a fully functional LEIPO</a:t>
            </a:r>
            <a:endParaRPr sz="2000" dirty="0"/>
          </a:p>
          <a:p>
            <a:pPr marL="228600" lvl="0" indent="-2286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Noto Sans Symbols"/>
              <a:buChar char="▪"/>
            </a:pPr>
            <a:r>
              <a:rPr lang="en-PH" sz="2000" dirty="0"/>
              <a:t>Available lands for Investments</a:t>
            </a:r>
            <a:endParaRPr sz="2000" dirty="0"/>
          </a:p>
          <a:p>
            <a:pPr marL="228600" lvl="0" indent="-2286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Noto Sans Symbols"/>
              <a:buChar char="▪"/>
            </a:pPr>
            <a:r>
              <a:rPr lang="en-PH" sz="2000" dirty="0"/>
              <a:t>Streamlined Business Processes.</a:t>
            </a:r>
            <a:endParaRPr sz="2000" dirty="0"/>
          </a:p>
          <a:p>
            <a:pPr marL="228600" lvl="0" indent="-2286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Noto Sans Symbols"/>
              <a:buChar char="▪"/>
            </a:pPr>
            <a:r>
              <a:rPr lang="en-PH" sz="2000" dirty="0"/>
              <a:t>Updated Local Investment and Incentive Code</a:t>
            </a:r>
            <a:endParaRPr sz="2000" dirty="0"/>
          </a:p>
          <a:p>
            <a:pPr marL="228600" lvl="0" indent="-2286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Noto Sans Symbols"/>
              <a:buChar char="▪"/>
            </a:pPr>
            <a:r>
              <a:rPr lang="en-PH" sz="2000" dirty="0"/>
              <a:t>Inroads in Data Sharing and Inter-Office Collaboration</a:t>
            </a:r>
            <a:endParaRPr sz="2000" dirty="0"/>
          </a:p>
          <a:p>
            <a:pPr marL="228600" lvl="0" indent="-2286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Noto Sans Symbols"/>
              <a:buChar char="▪"/>
            </a:pPr>
            <a:r>
              <a:rPr lang="en-PH" sz="2000" dirty="0"/>
              <a:t>TA of USAID-SURGE</a:t>
            </a:r>
            <a:endParaRPr sz="2000" dirty="0"/>
          </a:p>
        </p:txBody>
      </p:sp>
      <p:pic>
        <p:nvPicPr>
          <p:cNvPr id="395" name="Google Shape;395;p14" descr="G:\SURGE EVAL PPT\PICS\INVESTMENT FORUM\FB_IMG_1656554838834.jp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9166860" y="1479550"/>
            <a:ext cx="2366645" cy="182562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96" name="Google Shape;396;p14"/>
          <p:cNvSpPr/>
          <p:nvPr/>
        </p:nvSpPr>
        <p:spPr>
          <a:xfrm rot="5400000">
            <a:off x="9827638" y="4477132"/>
            <a:ext cx="1816974" cy="2500270"/>
          </a:xfrm>
          <a:prstGeom prst="rect">
            <a:avLst/>
          </a:prstGeom>
          <a:solidFill>
            <a:srgbClr val="6C851B">
              <a:alpha val="2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7" name="Google Shape;397;p14"/>
          <p:cNvSpPr/>
          <p:nvPr/>
        </p:nvSpPr>
        <p:spPr>
          <a:xfrm rot="5400000">
            <a:off x="7979788" y="2470963"/>
            <a:ext cx="1805544" cy="2500270"/>
          </a:xfrm>
          <a:prstGeom prst="rect">
            <a:avLst/>
          </a:prstGeom>
          <a:solidFill>
            <a:srgbClr val="6C851B">
              <a:alpha val="2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98" name="Google Shape;398;p14" descr="G:\SURGE EVAL PPT\PICS\engagement wd BOI\MOA signing DTI BOI.jpg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8815070" y="4713921"/>
            <a:ext cx="2946400" cy="174212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9" name="Google Shape;399;p1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927340" y="3093085"/>
            <a:ext cx="2205355" cy="189484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5"/>
          <p:cNvSpPr txBox="1">
            <a:spLocks noGrp="1"/>
          </p:cNvSpPr>
          <p:nvPr>
            <p:ph type="title"/>
          </p:nvPr>
        </p:nvSpPr>
        <p:spPr>
          <a:xfrm>
            <a:off x="555582" y="379736"/>
            <a:ext cx="10852237" cy="441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38100" rIns="76200" bIns="38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500"/>
              <a:buFont typeface="Arial" panose="020B0604020202020204"/>
              <a:buNone/>
            </a:pPr>
            <a:r>
              <a:rPr lang="en-PH" sz="2500">
                <a:solidFill>
                  <a:srgbClr val="434343"/>
                </a:solidFill>
              </a:rPr>
              <a:t>Hindering  Factors on Private Sector Investment  Promotion </a:t>
            </a:r>
            <a:endParaRPr sz="2500">
              <a:solidFill>
                <a:srgbClr val="434343"/>
              </a:solidFill>
            </a:endParaRPr>
          </a:p>
        </p:txBody>
      </p:sp>
      <p:sp>
        <p:nvSpPr>
          <p:cNvPr id="405" name="Google Shape;405;p15"/>
          <p:cNvSpPr txBox="1">
            <a:spLocks noGrp="1"/>
          </p:cNvSpPr>
          <p:nvPr>
            <p:ph type="body" idx="1"/>
          </p:nvPr>
        </p:nvSpPr>
        <p:spPr>
          <a:xfrm>
            <a:off x="887095" y="1496060"/>
            <a:ext cx="7393940" cy="4493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0" rIns="82550" bIns="0" anchor="t" anchorCtr="0">
            <a:normAutofit/>
          </a:bodyPr>
          <a:lstStyle/>
          <a:p>
            <a:pPr marL="2286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Noto Sans Symbols"/>
              <a:buChar char="▪"/>
            </a:pPr>
            <a:r>
              <a:rPr lang="en-PH" sz="2400"/>
              <a:t>COVID19 Pandemic has </a:t>
            </a:r>
            <a:r>
              <a:rPr lang="en-PH" sz="2400" b="1"/>
              <a:t>slowed down investment activities</a:t>
            </a:r>
            <a:r>
              <a:rPr lang="en-PH" sz="2400"/>
              <a:t> for tourism towards food security, health, safety, response and recovery;</a:t>
            </a:r>
            <a:endParaRPr sz="2400"/>
          </a:p>
          <a:p>
            <a:pPr marL="228600" lvl="0" indent="-2286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Noto Sans Symbols"/>
              <a:buChar char="▪"/>
            </a:pPr>
            <a:r>
              <a:rPr lang="en-PH" sz="2400" b="1"/>
              <a:t>Inadequate budgets</a:t>
            </a:r>
            <a:r>
              <a:rPr lang="en-PH" sz="2400"/>
              <a:t> to implement immediate follow-through investment  activities;</a:t>
            </a:r>
            <a:endParaRPr sz="2400"/>
          </a:p>
          <a:p>
            <a:pPr marL="228600" lvl="0" indent="-2286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Noto Sans Symbols"/>
              <a:buChar char="▪"/>
            </a:pPr>
            <a:r>
              <a:rPr lang="en-PH" sz="2400"/>
              <a:t>Lack of follow through </a:t>
            </a:r>
            <a:r>
              <a:rPr lang="en-PH" sz="2400" b="1"/>
              <a:t>capacity development plans, especially for second-line staff and city personnel.</a:t>
            </a:r>
            <a:r>
              <a:rPr lang="en-PH" sz="2400"/>
              <a:t> </a:t>
            </a:r>
            <a:endParaRPr sz="2400"/>
          </a:p>
        </p:txBody>
      </p:sp>
      <p:sp>
        <p:nvSpPr>
          <p:cNvPr id="406" name="Google Shape;406;p15"/>
          <p:cNvSpPr/>
          <p:nvPr/>
        </p:nvSpPr>
        <p:spPr>
          <a:xfrm rot="5400000">
            <a:off x="9011285" y="3386455"/>
            <a:ext cx="2610485" cy="3750945"/>
          </a:xfrm>
          <a:prstGeom prst="rect">
            <a:avLst/>
          </a:prstGeom>
          <a:solidFill>
            <a:srgbClr val="6C851B">
              <a:alpha val="2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7" name="Google Shape;407;p15"/>
          <p:cNvSpPr/>
          <p:nvPr/>
        </p:nvSpPr>
        <p:spPr>
          <a:xfrm rot="5400000">
            <a:off x="9420225" y="4077970"/>
            <a:ext cx="2207260" cy="3750945"/>
          </a:xfrm>
          <a:prstGeom prst="rect">
            <a:avLst/>
          </a:prstGeom>
          <a:solidFill>
            <a:srgbClr val="6C851B">
              <a:alpha val="2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08" name="Google Shape;408;p15" descr="G:\SURGE EVAL PPT\PICS\City destinations\PPS Port\IMG_6455.JP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8801735" y="4313555"/>
            <a:ext cx="3176270" cy="208407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"/>
          <p:cNvSpPr/>
          <p:nvPr/>
        </p:nvSpPr>
        <p:spPr>
          <a:xfrm rot="-2700000">
            <a:off x="1308054" y="1657396"/>
            <a:ext cx="206375" cy="206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5"/>
              <a:buFont typeface="Arial" panose="020B0604020202020204"/>
              <a:buNone/>
            </a:pPr>
            <a:endParaRPr sz="945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8" name="Google Shape;208;p2"/>
          <p:cNvSpPr txBox="1"/>
          <p:nvPr/>
        </p:nvSpPr>
        <p:spPr>
          <a:xfrm>
            <a:off x="787354" y="1567226"/>
            <a:ext cx="521970" cy="829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 panose="020B0604020202020204"/>
              <a:buNone/>
            </a:pPr>
            <a:r>
              <a:rPr lang="en-PH" sz="4800" b="0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</a:t>
            </a:r>
            <a:endParaRPr sz="480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9" name="Google Shape;209;p2"/>
          <p:cNvSpPr txBox="1"/>
          <p:nvPr/>
        </p:nvSpPr>
        <p:spPr>
          <a:xfrm>
            <a:off x="1739854" y="1645331"/>
            <a:ext cx="3768725" cy="75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PH" sz="2400" b="0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Puerto Princesa City and LEIPO</a:t>
            </a:r>
            <a:endParaRPr sz="240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0" name="Google Shape;210;p2"/>
          <p:cNvSpPr/>
          <p:nvPr/>
        </p:nvSpPr>
        <p:spPr>
          <a:xfrm rot="-2700000">
            <a:off x="1407749" y="1958386"/>
            <a:ext cx="113665" cy="113665"/>
          </a:xfrm>
          <a:prstGeom prst="rect">
            <a:avLst/>
          </a:prstGeom>
          <a:solidFill>
            <a:schemeClr val="accent3">
              <a:alpha val="6745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55000" lnSpcReduction="200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 panose="020B0604020202020204"/>
              <a:buNone/>
            </a:pPr>
            <a:endParaRPr sz="45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1" name="Google Shape;211;p2"/>
          <p:cNvSpPr/>
          <p:nvPr/>
        </p:nvSpPr>
        <p:spPr>
          <a:xfrm rot="-2700000">
            <a:off x="730839" y="2095546"/>
            <a:ext cx="113665" cy="113665"/>
          </a:xfrm>
          <a:prstGeom prst="rect">
            <a:avLst/>
          </a:prstGeom>
          <a:solidFill>
            <a:schemeClr val="accent3">
              <a:alpha val="6745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55000" lnSpcReduction="200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 panose="020B0604020202020204"/>
              <a:buNone/>
            </a:pPr>
            <a:endParaRPr sz="45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2" name="Google Shape;212;p2"/>
          <p:cNvSpPr txBox="1"/>
          <p:nvPr/>
        </p:nvSpPr>
        <p:spPr>
          <a:xfrm>
            <a:off x="1134018" y="372074"/>
            <a:ext cx="8511524" cy="922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/>
              <a:buNone/>
            </a:pPr>
            <a:r>
              <a:rPr lang="en-PH" sz="3600" b="0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OUTLINE  OF PRESENTATION </a:t>
            </a:r>
            <a:endParaRPr sz="360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3" name="Google Shape;213;p2"/>
          <p:cNvSpPr/>
          <p:nvPr/>
        </p:nvSpPr>
        <p:spPr>
          <a:xfrm rot="-2700000">
            <a:off x="6135998" y="1620655"/>
            <a:ext cx="206375" cy="206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5"/>
              <a:buFont typeface="Arial" panose="020B0604020202020204"/>
              <a:buNone/>
            </a:pPr>
            <a:endParaRPr sz="945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4" name="Google Shape;214;p2"/>
          <p:cNvSpPr txBox="1"/>
          <p:nvPr/>
        </p:nvSpPr>
        <p:spPr>
          <a:xfrm>
            <a:off x="5615933" y="1530485"/>
            <a:ext cx="521970" cy="829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 panose="020B0604020202020204"/>
              <a:buNone/>
            </a:pPr>
            <a:r>
              <a:rPr lang="en-PH" sz="4800" b="0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</a:t>
            </a:r>
            <a:endParaRPr sz="480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5" name="Google Shape;215;p2"/>
          <p:cNvSpPr txBox="1"/>
          <p:nvPr/>
        </p:nvSpPr>
        <p:spPr>
          <a:xfrm>
            <a:off x="6567798" y="1557790"/>
            <a:ext cx="4800646" cy="1757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PH" sz="2400" b="0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Challenges and Opportunities in Engagement with Private Sector </a:t>
            </a:r>
            <a:endParaRPr sz="240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" name="Google Shape;216;p2"/>
          <p:cNvSpPr/>
          <p:nvPr/>
        </p:nvSpPr>
        <p:spPr>
          <a:xfrm rot="-2700000">
            <a:off x="6236328" y="1921645"/>
            <a:ext cx="113665" cy="113665"/>
          </a:xfrm>
          <a:prstGeom prst="rect">
            <a:avLst/>
          </a:prstGeom>
          <a:solidFill>
            <a:schemeClr val="accent3">
              <a:alpha val="6745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55000" lnSpcReduction="200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 panose="020B0604020202020204"/>
              <a:buNone/>
            </a:pPr>
            <a:endParaRPr sz="45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" name="Google Shape;217;p2"/>
          <p:cNvSpPr/>
          <p:nvPr/>
        </p:nvSpPr>
        <p:spPr>
          <a:xfrm rot="-2700000">
            <a:off x="5513698" y="2298200"/>
            <a:ext cx="113665" cy="113665"/>
          </a:xfrm>
          <a:prstGeom prst="rect">
            <a:avLst/>
          </a:prstGeom>
          <a:solidFill>
            <a:schemeClr val="accent3">
              <a:alpha val="6745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55000" lnSpcReduction="200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 panose="020B0604020202020204"/>
              <a:buNone/>
            </a:pPr>
            <a:endParaRPr sz="45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" name="Google Shape;218;p2"/>
          <p:cNvSpPr/>
          <p:nvPr/>
        </p:nvSpPr>
        <p:spPr>
          <a:xfrm rot="-2700000">
            <a:off x="1255682" y="3201808"/>
            <a:ext cx="213035" cy="206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5"/>
              <a:buFont typeface="Arial" panose="020B0604020202020204"/>
              <a:buNone/>
            </a:pPr>
            <a:endParaRPr sz="945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" name="Google Shape;219;p2"/>
          <p:cNvSpPr txBox="1"/>
          <p:nvPr/>
        </p:nvSpPr>
        <p:spPr>
          <a:xfrm>
            <a:off x="735958" y="3113993"/>
            <a:ext cx="538816" cy="829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 panose="020B0604020202020204"/>
              <a:buNone/>
            </a:pPr>
            <a:r>
              <a:rPr lang="en-PH" sz="4800" b="0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</a:t>
            </a:r>
            <a:endParaRPr sz="480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" name="Google Shape;220;p2"/>
          <p:cNvSpPr txBox="1"/>
          <p:nvPr/>
        </p:nvSpPr>
        <p:spPr>
          <a:xfrm>
            <a:off x="1688460" y="3171778"/>
            <a:ext cx="4008164" cy="746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PH" sz="2400" b="0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Notable Interventions                  and Activities on Private Sector Investment Promotion </a:t>
            </a:r>
            <a:endParaRPr sz="240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" name="Google Shape;221;p2"/>
          <p:cNvSpPr/>
          <p:nvPr/>
        </p:nvSpPr>
        <p:spPr>
          <a:xfrm rot="-2700000">
            <a:off x="1355817" y="3503856"/>
            <a:ext cx="117332" cy="113665"/>
          </a:xfrm>
          <a:prstGeom prst="rect">
            <a:avLst/>
          </a:prstGeom>
          <a:solidFill>
            <a:schemeClr val="accent3">
              <a:alpha val="6745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55000" lnSpcReduction="200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 panose="020B0604020202020204"/>
              <a:buNone/>
            </a:pPr>
            <a:endParaRPr sz="45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2" name="Google Shape;222;p2"/>
          <p:cNvSpPr/>
          <p:nvPr/>
        </p:nvSpPr>
        <p:spPr>
          <a:xfrm rot="-2700000">
            <a:off x="678907" y="3641016"/>
            <a:ext cx="117332" cy="113665"/>
          </a:xfrm>
          <a:prstGeom prst="rect">
            <a:avLst/>
          </a:prstGeom>
          <a:solidFill>
            <a:schemeClr val="accent3">
              <a:alpha val="6745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55000" lnSpcReduction="200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 panose="020B0604020202020204"/>
              <a:buNone/>
            </a:pPr>
            <a:endParaRPr sz="45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3" name="Google Shape;223;p2"/>
          <p:cNvSpPr/>
          <p:nvPr/>
        </p:nvSpPr>
        <p:spPr>
          <a:xfrm rot="-2700000">
            <a:off x="6125694" y="3301908"/>
            <a:ext cx="206375" cy="206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5"/>
              <a:buFont typeface="Arial" panose="020B0604020202020204"/>
              <a:buNone/>
            </a:pPr>
            <a:endParaRPr sz="945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4" name="Google Shape;224;p2"/>
          <p:cNvSpPr txBox="1"/>
          <p:nvPr/>
        </p:nvSpPr>
        <p:spPr>
          <a:xfrm>
            <a:off x="5605629" y="3211103"/>
            <a:ext cx="521970" cy="829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 panose="020B0604020202020204"/>
              <a:buNone/>
            </a:pPr>
            <a:r>
              <a:rPr lang="en-PH" sz="4800" b="0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4</a:t>
            </a:r>
            <a:endParaRPr sz="480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5" name="Google Shape;225;p2"/>
          <p:cNvSpPr txBox="1"/>
          <p:nvPr/>
        </p:nvSpPr>
        <p:spPr>
          <a:xfrm>
            <a:off x="6557494" y="3231151"/>
            <a:ext cx="4289576" cy="776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PH" sz="2400" b="0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Results of Partnership with City’s Constituents and Stakeholders </a:t>
            </a:r>
            <a:endParaRPr sz="240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6" name="Google Shape;226;p2"/>
          <p:cNvSpPr/>
          <p:nvPr/>
        </p:nvSpPr>
        <p:spPr>
          <a:xfrm rot="-2700000">
            <a:off x="6226024" y="3602263"/>
            <a:ext cx="113665" cy="113665"/>
          </a:xfrm>
          <a:prstGeom prst="rect">
            <a:avLst/>
          </a:prstGeom>
          <a:solidFill>
            <a:schemeClr val="accent3">
              <a:alpha val="6745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55000" lnSpcReduction="200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 panose="020B0604020202020204"/>
              <a:buNone/>
            </a:pPr>
            <a:endParaRPr sz="45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7" name="Google Shape;227;p2"/>
          <p:cNvSpPr/>
          <p:nvPr/>
        </p:nvSpPr>
        <p:spPr>
          <a:xfrm rot="-2700000">
            <a:off x="5549114" y="3739423"/>
            <a:ext cx="113665" cy="113665"/>
          </a:xfrm>
          <a:prstGeom prst="rect">
            <a:avLst/>
          </a:prstGeom>
          <a:solidFill>
            <a:schemeClr val="accent3">
              <a:alpha val="6745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55000" lnSpcReduction="200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 panose="020B0604020202020204"/>
              <a:buNone/>
            </a:pPr>
            <a:endParaRPr sz="45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" name="Google Shape;228;p2"/>
          <p:cNvSpPr/>
          <p:nvPr/>
        </p:nvSpPr>
        <p:spPr>
          <a:xfrm rot="-2700000">
            <a:off x="1301744" y="5058924"/>
            <a:ext cx="206375" cy="206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5"/>
              <a:buFont typeface="Arial" panose="020B0604020202020204"/>
              <a:buNone/>
            </a:pPr>
            <a:endParaRPr sz="945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9" name="Google Shape;229;p2"/>
          <p:cNvSpPr txBox="1"/>
          <p:nvPr/>
        </p:nvSpPr>
        <p:spPr>
          <a:xfrm>
            <a:off x="781679" y="4968119"/>
            <a:ext cx="521970" cy="829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 panose="020B0604020202020204"/>
              <a:buNone/>
            </a:pPr>
            <a:r>
              <a:rPr lang="en-PH" sz="4800" b="0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</a:t>
            </a:r>
            <a:endParaRPr sz="480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0" name="Google Shape;230;p2"/>
          <p:cNvSpPr txBox="1"/>
          <p:nvPr/>
        </p:nvSpPr>
        <p:spPr>
          <a:xfrm>
            <a:off x="1733544" y="4983041"/>
            <a:ext cx="3768725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PH" sz="2400" b="0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Contributing and Hindering Factors on Activities </a:t>
            </a:r>
            <a:endParaRPr sz="240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1" name="Google Shape;231;p2"/>
          <p:cNvSpPr/>
          <p:nvPr/>
        </p:nvSpPr>
        <p:spPr>
          <a:xfrm rot="-2700000">
            <a:off x="1402074" y="5359279"/>
            <a:ext cx="113665" cy="113665"/>
          </a:xfrm>
          <a:prstGeom prst="rect">
            <a:avLst/>
          </a:prstGeom>
          <a:solidFill>
            <a:schemeClr val="accent3">
              <a:alpha val="6745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55000" lnSpcReduction="200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 panose="020B0604020202020204"/>
              <a:buNone/>
            </a:pPr>
            <a:endParaRPr sz="45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" name="Google Shape;232;p2"/>
          <p:cNvSpPr/>
          <p:nvPr/>
        </p:nvSpPr>
        <p:spPr>
          <a:xfrm rot="-2700000">
            <a:off x="725164" y="5496439"/>
            <a:ext cx="113665" cy="113665"/>
          </a:xfrm>
          <a:prstGeom prst="rect">
            <a:avLst/>
          </a:prstGeom>
          <a:solidFill>
            <a:schemeClr val="accent3">
              <a:alpha val="6745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55000" lnSpcReduction="200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 panose="020B0604020202020204"/>
              <a:buNone/>
            </a:pPr>
            <a:endParaRPr sz="45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3" name="Google Shape;233;p2"/>
          <p:cNvSpPr/>
          <p:nvPr/>
        </p:nvSpPr>
        <p:spPr>
          <a:xfrm rot="-2700000">
            <a:off x="6145530" y="5076825"/>
            <a:ext cx="206375" cy="206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5"/>
              <a:buFont typeface="Arial" panose="020B0604020202020204"/>
              <a:buNone/>
            </a:pPr>
            <a:endParaRPr sz="945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4" name="Google Shape;234;p2"/>
          <p:cNvSpPr txBox="1"/>
          <p:nvPr/>
        </p:nvSpPr>
        <p:spPr>
          <a:xfrm>
            <a:off x="5625465" y="4986020"/>
            <a:ext cx="521970" cy="829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 panose="020B0604020202020204"/>
              <a:buNone/>
            </a:pPr>
            <a:r>
              <a:rPr lang="en-PH" sz="4800" b="0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6</a:t>
            </a:r>
            <a:endParaRPr sz="480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5" name="Google Shape;235;p2"/>
          <p:cNvSpPr txBox="1"/>
          <p:nvPr/>
        </p:nvSpPr>
        <p:spPr>
          <a:xfrm>
            <a:off x="6577330" y="5034280"/>
            <a:ext cx="4444017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PH" sz="2400" b="0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Moving towards </a:t>
            </a:r>
            <a:endParaRPr sz="240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PH" sz="2400" b="0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Sustainability of Private Sector Investment </a:t>
            </a:r>
            <a:endParaRPr sz="240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6" name="Google Shape;236;p2"/>
          <p:cNvSpPr/>
          <p:nvPr/>
        </p:nvSpPr>
        <p:spPr>
          <a:xfrm rot="-2700000">
            <a:off x="6245860" y="5377180"/>
            <a:ext cx="113665" cy="113665"/>
          </a:xfrm>
          <a:prstGeom prst="rect">
            <a:avLst/>
          </a:prstGeom>
          <a:solidFill>
            <a:schemeClr val="accent3">
              <a:alpha val="6745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55000" lnSpcReduction="200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 panose="020B0604020202020204"/>
              <a:buNone/>
            </a:pPr>
            <a:endParaRPr sz="45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" name="Google Shape;237;p2"/>
          <p:cNvSpPr/>
          <p:nvPr/>
        </p:nvSpPr>
        <p:spPr>
          <a:xfrm rot="-2700000">
            <a:off x="5568950" y="5514340"/>
            <a:ext cx="113665" cy="113665"/>
          </a:xfrm>
          <a:prstGeom prst="rect">
            <a:avLst/>
          </a:prstGeom>
          <a:solidFill>
            <a:schemeClr val="accent3">
              <a:alpha val="6745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55000" lnSpcReduction="200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 panose="020B0604020202020204"/>
              <a:buNone/>
            </a:pPr>
            <a:endParaRPr sz="45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38" name="Google Shape;238;p2"/>
          <p:cNvGrpSpPr/>
          <p:nvPr/>
        </p:nvGrpSpPr>
        <p:grpSpPr>
          <a:xfrm>
            <a:off x="9730740" y="0"/>
            <a:ext cx="2489775" cy="2377440"/>
            <a:chOff x="14916" y="0"/>
            <a:chExt cx="4329" cy="4008"/>
          </a:xfrm>
        </p:grpSpPr>
        <p:sp>
          <p:nvSpPr>
            <p:cNvPr id="239" name="Google Shape;239;p2"/>
            <p:cNvSpPr/>
            <p:nvPr/>
          </p:nvSpPr>
          <p:spPr>
            <a:xfrm rot="10800000">
              <a:off x="14916" y="0"/>
              <a:ext cx="4329" cy="4008"/>
            </a:xfrm>
            <a:custGeom>
              <a:avLst/>
              <a:gdLst/>
              <a:ahLst/>
              <a:cxnLst/>
              <a:rect l="l" t="t" r="r" b="b"/>
              <a:pathLst>
                <a:path w="2291230" h="2291230" extrusionOk="0">
                  <a:moveTo>
                    <a:pt x="0" y="0"/>
                  </a:moveTo>
                  <a:lnTo>
                    <a:pt x="2291230" y="2291230"/>
                  </a:lnTo>
                  <a:lnTo>
                    <a:pt x="0" y="2291230"/>
                  </a:lnTo>
                  <a:close/>
                </a:path>
              </a:pathLst>
            </a:custGeom>
            <a:solidFill>
              <a:srgbClr val="6C85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 rot="10800000">
              <a:off x="16168" y="0"/>
              <a:ext cx="3032" cy="2679"/>
            </a:xfrm>
            <a:custGeom>
              <a:avLst/>
              <a:gdLst/>
              <a:ahLst/>
              <a:cxnLst/>
              <a:rect l="l" t="t" r="r" b="b"/>
              <a:pathLst>
                <a:path w="2291230" h="2291230" extrusionOk="0">
                  <a:moveTo>
                    <a:pt x="0" y="0"/>
                  </a:moveTo>
                  <a:lnTo>
                    <a:pt x="2291230" y="2291230"/>
                  </a:lnTo>
                  <a:lnTo>
                    <a:pt x="0" y="22912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6"/>
          <p:cNvSpPr/>
          <p:nvPr/>
        </p:nvSpPr>
        <p:spPr>
          <a:xfrm rot="-2700000">
            <a:off x="1938020" y="2541905"/>
            <a:ext cx="206375" cy="206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endParaRPr sz="160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" name="Google Shape;414;p16"/>
          <p:cNvSpPr txBox="1"/>
          <p:nvPr/>
        </p:nvSpPr>
        <p:spPr>
          <a:xfrm>
            <a:off x="1417320" y="2451735"/>
            <a:ext cx="521970" cy="829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 panose="020B0604020202020204"/>
              <a:buNone/>
            </a:pPr>
            <a:r>
              <a:rPr lang="en-PH" sz="4800" b="0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6</a:t>
            </a:r>
          </a:p>
        </p:txBody>
      </p:sp>
      <p:sp>
        <p:nvSpPr>
          <p:cNvPr id="415" name="Google Shape;415;p16"/>
          <p:cNvSpPr txBox="1"/>
          <p:nvPr/>
        </p:nvSpPr>
        <p:spPr>
          <a:xfrm>
            <a:off x="2369820" y="2529840"/>
            <a:ext cx="5450205" cy="75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</a:pPr>
            <a:r>
              <a:rPr lang="en-PH" sz="4000" b="1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Moving Towards Sustainability</a:t>
            </a:r>
            <a:endParaRPr sz="4000" b="1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" name="Google Shape;416;p16"/>
          <p:cNvSpPr/>
          <p:nvPr/>
        </p:nvSpPr>
        <p:spPr>
          <a:xfrm rot="-2700000">
            <a:off x="2037715" y="2842895"/>
            <a:ext cx="113665" cy="113665"/>
          </a:xfrm>
          <a:prstGeom prst="rect">
            <a:avLst/>
          </a:prstGeom>
          <a:solidFill>
            <a:schemeClr val="accent3">
              <a:alpha val="6745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77500" lnSpcReduction="200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 panose="020B0604020202020204"/>
              <a:buNone/>
            </a:pPr>
            <a:endParaRPr sz="30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" name="Google Shape;417;p16"/>
          <p:cNvSpPr/>
          <p:nvPr/>
        </p:nvSpPr>
        <p:spPr>
          <a:xfrm rot="-2700000">
            <a:off x="1360805" y="2980055"/>
            <a:ext cx="113665" cy="113665"/>
          </a:xfrm>
          <a:prstGeom prst="rect">
            <a:avLst/>
          </a:prstGeom>
          <a:solidFill>
            <a:schemeClr val="accent3">
              <a:alpha val="6745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77500" lnSpcReduction="200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 panose="020B0604020202020204"/>
              <a:buNone/>
            </a:pPr>
            <a:endParaRPr sz="30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18" name="Google Shape;418;p16"/>
          <p:cNvGrpSpPr/>
          <p:nvPr/>
        </p:nvGrpSpPr>
        <p:grpSpPr>
          <a:xfrm>
            <a:off x="9471660" y="0"/>
            <a:ext cx="2748915" cy="2545080"/>
            <a:chOff x="14916" y="0"/>
            <a:chExt cx="4329" cy="4008"/>
          </a:xfrm>
        </p:grpSpPr>
        <p:sp>
          <p:nvSpPr>
            <p:cNvPr id="419" name="Google Shape;419;p16"/>
            <p:cNvSpPr/>
            <p:nvPr/>
          </p:nvSpPr>
          <p:spPr>
            <a:xfrm rot="10800000">
              <a:off x="14916" y="0"/>
              <a:ext cx="4329" cy="4008"/>
            </a:xfrm>
            <a:custGeom>
              <a:avLst/>
              <a:gdLst/>
              <a:ahLst/>
              <a:cxnLst/>
              <a:rect l="l" t="t" r="r" b="b"/>
              <a:pathLst>
                <a:path w="2291230" h="2291230" extrusionOk="0">
                  <a:moveTo>
                    <a:pt x="0" y="0"/>
                  </a:moveTo>
                  <a:lnTo>
                    <a:pt x="2291230" y="2291230"/>
                  </a:lnTo>
                  <a:lnTo>
                    <a:pt x="0" y="2291230"/>
                  </a:lnTo>
                  <a:close/>
                </a:path>
              </a:pathLst>
            </a:custGeom>
            <a:solidFill>
              <a:srgbClr val="6C85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" name="Google Shape;420;p16"/>
            <p:cNvSpPr/>
            <p:nvPr/>
          </p:nvSpPr>
          <p:spPr>
            <a:xfrm rot="10800000">
              <a:off x="16168" y="0"/>
              <a:ext cx="3032" cy="2679"/>
            </a:xfrm>
            <a:custGeom>
              <a:avLst/>
              <a:gdLst/>
              <a:ahLst/>
              <a:cxnLst/>
              <a:rect l="l" t="t" r="r" b="b"/>
              <a:pathLst>
                <a:path w="2291230" h="2291230" extrusionOk="0">
                  <a:moveTo>
                    <a:pt x="0" y="0"/>
                  </a:moveTo>
                  <a:lnTo>
                    <a:pt x="2291230" y="2291230"/>
                  </a:lnTo>
                  <a:lnTo>
                    <a:pt x="0" y="22912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7"/>
          <p:cNvSpPr txBox="1"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38100" rIns="76200" bIns="38100" anchor="t" anchorCtr="0">
            <a:normAutofit fontScale="9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74000"/>
              <a:buFont typeface="Arial" panose="020B0604020202020204"/>
              <a:buNone/>
            </a:pPr>
            <a:r>
              <a:rPr lang="en-PH">
                <a:solidFill>
                  <a:srgbClr val="434343"/>
                </a:solidFill>
              </a:rPr>
              <a:t>Moving Towards </a:t>
            </a:r>
            <a:r>
              <a:rPr lang="en-PH" sz="2800">
                <a:solidFill>
                  <a:srgbClr val="434343"/>
                </a:solidFill>
              </a:rPr>
              <a:t>Sustainability</a:t>
            </a:r>
            <a:endParaRPr sz="2800">
              <a:solidFill>
                <a:srgbClr val="434343"/>
              </a:solidFill>
            </a:endParaRPr>
          </a:p>
        </p:txBody>
      </p:sp>
      <p:sp>
        <p:nvSpPr>
          <p:cNvPr id="426" name="Google Shape;426;p17"/>
          <p:cNvSpPr txBox="1">
            <a:spLocks noGrp="1"/>
          </p:cNvSpPr>
          <p:nvPr>
            <p:ph type="body" idx="2"/>
          </p:nvPr>
        </p:nvSpPr>
        <p:spPr>
          <a:xfrm>
            <a:off x="755650" y="1103630"/>
            <a:ext cx="7304405" cy="3974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0" rIns="82550" bIns="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Noto Sans Symbols"/>
              <a:buChar char="▪"/>
            </a:pPr>
            <a:r>
              <a:rPr lang="en-PH" sz="2200" dirty="0"/>
              <a:t>Provide </a:t>
            </a:r>
            <a:r>
              <a:rPr lang="en-PH" sz="2200" b="1" dirty="0"/>
              <a:t>continuous learning and development of  LEIPO and City Partners;</a:t>
            </a:r>
            <a:endParaRPr lang="en-PH" sz="2200" dirty="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Noto Sans Symbols"/>
              <a:buChar char="▪"/>
            </a:pPr>
            <a:r>
              <a:rPr lang="en-PH" sz="2200" b="1" dirty="0"/>
              <a:t>Capture and retain investments in the City</a:t>
            </a:r>
            <a:r>
              <a:rPr lang="en-PH" sz="2200" dirty="0"/>
              <a:t>  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Noto Sans Symbols"/>
              <a:buChar char="▪"/>
            </a:pPr>
            <a:r>
              <a:rPr lang="en-PH" sz="2200" dirty="0"/>
              <a:t>Provide </a:t>
            </a:r>
            <a:r>
              <a:rPr lang="en-PH" sz="2200" b="1" dirty="0"/>
              <a:t>regular information drive </a:t>
            </a:r>
            <a:r>
              <a:rPr lang="en-PH" sz="2200" dirty="0"/>
              <a:t>on policies, programs, and incentives;</a:t>
            </a:r>
            <a:endParaRPr sz="2200" dirty="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Noto Sans Symbols"/>
              <a:buChar char="▪"/>
            </a:pPr>
            <a:r>
              <a:rPr lang="en-PH" sz="2200" dirty="0"/>
              <a:t>Continue to </a:t>
            </a:r>
            <a:r>
              <a:rPr lang="en-PH" sz="2200" b="1" dirty="0"/>
              <a:t>strengthen the SMED Council and the partnership with </a:t>
            </a:r>
            <a:r>
              <a:rPr lang="en-PH" sz="2200" b="1" dirty="0" smtClean="0"/>
              <a:t>DTI</a:t>
            </a:r>
            <a:r>
              <a:rPr lang="en-PH" sz="2200" dirty="0" smtClean="0"/>
              <a:t> </a:t>
            </a:r>
            <a:r>
              <a:rPr lang="en-PH" sz="2200" dirty="0"/>
              <a:t>for local businesses;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Noto Sans Symbols"/>
              <a:buChar char="▪"/>
            </a:pPr>
            <a:r>
              <a:rPr sz="2200" dirty="0"/>
              <a:t>Improve and strategize on the City </a:t>
            </a:r>
            <a:r>
              <a:rPr sz="2200" b="1" dirty="0"/>
              <a:t>Expenditure </a:t>
            </a:r>
            <a:r>
              <a:rPr sz="2200" dirty="0"/>
              <a:t>Management program as well as identify and apply other </a:t>
            </a:r>
            <a:r>
              <a:rPr sz="2200" b="1" dirty="0"/>
              <a:t>revenue mobilization strategies</a:t>
            </a:r>
            <a:r>
              <a:rPr lang="en-PH" sz="2200" dirty="0"/>
              <a:t>;</a:t>
            </a:r>
            <a:endParaRPr sz="2200" dirty="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Noto Sans Symbols"/>
              <a:buChar char="▪"/>
            </a:pPr>
            <a:r>
              <a:rPr lang="en-PH" sz="2200" b="1" dirty="0"/>
              <a:t>Strengthen local policies</a:t>
            </a:r>
            <a:r>
              <a:rPr lang="en-PH" sz="2200" dirty="0"/>
              <a:t>;</a:t>
            </a:r>
            <a:r>
              <a:rPr sz="2200" dirty="0"/>
              <a:t> 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Noto Sans Symbols"/>
              <a:buChar char="▪"/>
            </a:pPr>
            <a:r>
              <a:rPr lang="en-PH" sz="2200" dirty="0"/>
              <a:t> </a:t>
            </a:r>
            <a:r>
              <a:rPr sz="2200" dirty="0"/>
              <a:t>Expand and provide stronger </a:t>
            </a:r>
            <a:r>
              <a:rPr sz="2200" b="1" dirty="0"/>
              <a:t>internet connectivity</a:t>
            </a:r>
            <a:r>
              <a:rPr sz="2200" dirty="0"/>
              <a:t>.</a:t>
            </a:r>
          </a:p>
        </p:txBody>
      </p:sp>
      <p:grpSp>
        <p:nvGrpSpPr>
          <p:cNvPr id="427" name="Google Shape;427;p17"/>
          <p:cNvGrpSpPr/>
          <p:nvPr/>
        </p:nvGrpSpPr>
        <p:grpSpPr>
          <a:xfrm>
            <a:off x="8060055" y="1038225"/>
            <a:ext cx="4131945" cy="3329305"/>
            <a:chOff x="6338" y="6588"/>
            <a:chExt cx="4894" cy="3834"/>
          </a:xfrm>
        </p:grpSpPr>
        <p:pic>
          <p:nvPicPr>
            <p:cNvPr id="428" name="Google Shape;428;p17" descr="G:\SURGE EVAL PPT\PICS\City destinations\Baywalk\puerto princesa city baywalk (1).jpg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6606" y="6824"/>
              <a:ext cx="4395" cy="32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9" name="Google Shape;429;p17"/>
            <p:cNvSpPr/>
            <p:nvPr/>
          </p:nvSpPr>
          <p:spPr>
            <a:xfrm rot="5400000">
              <a:off x="6868" y="6058"/>
              <a:ext cx="3834" cy="4894"/>
            </a:xfrm>
            <a:prstGeom prst="rect">
              <a:avLst/>
            </a:prstGeom>
            <a:solidFill>
              <a:srgbClr val="6C851B">
                <a:alpha val="28235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8"/>
          <p:cNvSpPr txBox="1">
            <a:spLocks noGrp="1"/>
          </p:cNvSpPr>
          <p:nvPr>
            <p:ph type="title"/>
          </p:nvPr>
        </p:nvSpPr>
        <p:spPr>
          <a:xfrm>
            <a:off x="669930" y="443234"/>
            <a:ext cx="10852237" cy="441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38100" rIns="76200" bIns="38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ial" panose="020B0604020202020204"/>
              <a:buNone/>
            </a:pPr>
            <a:endParaRPr/>
          </a:p>
        </p:txBody>
      </p:sp>
      <p:sp>
        <p:nvSpPr>
          <p:cNvPr id="435" name="Google Shape;435;p18"/>
          <p:cNvSpPr/>
          <p:nvPr/>
        </p:nvSpPr>
        <p:spPr>
          <a:xfrm>
            <a:off x="0" y="4619625"/>
            <a:ext cx="12192000" cy="223837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1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6" name="Google Shape;436;p18"/>
          <p:cNvSpPr txBox="1">
            <a:spLocks noGrp="1"/>
          </p:cNvSpPr>
          <p:nvPr>
            <p:ph type="body" idx="1"/>
          </p:nvPr>
        </p:nvSpPr>
        <p:spPr>
          <a:xfrm>
            <a:off x="669290" y="4866005"/>
            <a:ext cx="10495915" cy="5388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0" rIns="82550" bIns="0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</a:pPr>
            <a:r>
              <a:rPr lang="en-PH" sz="2800" i="1"/>
              <a:t>“</a:t>
            </a:r>
            <a:r>
              <a:rPr lang="en-PH" sz="2400" b="1" i="1"/>
              <a:t>We were co-existing before but it was the practices of USAID-SURGE which gave us the opportunity not only to co-exist but to work effectively in meaningful partnerships and in creating opportunities.”</a:t>
            </a:r>
            <a:endParaRPr sz="2400" b="1" i="1"/>
          </a:p>
          <a:p>
            <a:pPr marL="0" lvl="0" indent="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</a:pPr>
            <a:endParaRPr sz="2400" b="1" i="1"/>
          </a:p>
        </p:txBody>
      </p:sp>
      <p:sp>
        <p:nvSpPr>
          <p:cNvPr id="437" name="Google Shape;437;p18"/>
          <p:cNvSpPr/>
          <p:nvPr/>
        </p:nvSpPr>
        <p:spPr>
          <a:xfrm rot="5400000">
            <a:off x="4434840" y="-1223645"/>
            <a:ext cx="4019550" cy="7569835"/>
          </a:xfrm>
          <a:prstGeom prst="rect">
            <a:avLst/>
          </a:prstGeom>
          <a:solidFill>
            <a:srgbClr val="6C851B">
              <a:alpha val="2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38" name="Google Shape;438;p18" descr="G:\SURGE EVAL PPT\PICS\INVESTMENT FORUM\FB_IMG_1656554798015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18494" b="11698"/>
          <a:stretch>
            <a:fillRect/>
          </a:stretch>
        </p:blipFill>
        <p:spPr>
          <a:xfrm>
            <a:off x="2244090" y="664210"/>
            <a:ext cx="7628890" cy="399478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"/>
          <p:cNvSpPr/>
          <p:nvPr/>
        </p:nvSpPr>
        <p:spPr>
          <a:xfrm rot="-2813804">
            <a:off x="1867157" y="4006761"/>
            <a:ext cx="2379655" cy="2439977"/>
          </a:xfrm>
          <a:prstGeom prst="rect">
            <a:avLst/>
          </a:prstGeom>
          <a:solidFill>
            <a:srgbClr val="5F8037">
              <a:alpha val="2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6" name="Google Shape;246;p3"/>
          <p:cNvSpPr/>
          <p:nvPr/>
        </p:nvSpPr>
        <p:spPr>
          <a:xfrm rot="7950406">
            <a:off x="50082" y="2319092"/>
            <a:ext cx="2364244" cy="2426836"/>
          </a:xfrm>
          <a:custGeom>
            <a:avLst/>
            <a:gdLst/>
            <a:ahLst/>
            <a:cxnLst/>
            <a:rect l="l" t="t" r="r" b="b"/>
            <a:pathLst>
              <a:path w="3744" h="3744" extrusionOk="0">
                <a:moveTo>
                  <a:pt x="0" y="0"/>
                </a:moveTo>
                <a:lnTo>
                  <a:pt x="3744" y="0"/>
                </a:lnTo>
                <a:lnTo>
                  <a:pt x="3744" y="2741"/>
                </a:lnTo>
                <a:lnTo>
                  <a:pt x="2741" y="3744"/>
                </a:lnTo>
                <a:lnTo>
                  <a:pt x="0" y="3744"/>
                </a:lnTo>
                <a:lnTo>
                  <a:pt x="0" y="0"/>
                </a:lnTo>
                <a:close/>
              </a:path>
            </a:pathLst>
          </a:custGeom>
          <a:solidFill>
            <a:srgbClr val="6C851B">
              <a:alpha val="2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7" name="Google Shape;247;p3"/>
          <p:cNvSpPr/>
          <p:nvPr/>
        </p:nvSpPr>
        <p:spPr>
          <a:xfrm rot="-2758326">
            <a:off x="11438641" y="417533"/>
            <a:ext cx="1498920" cy="1434009"/>
          </a:xfrm>
          <a:custGeom>
            <a:avLst/>
            <a:gdLst/>
            <a:ahLst/>
            <a:cxnLst/>
            <a:rect l="l" t="t" r="r" b="b"/>
            <a:pathLst>
              <a:path w="1627406" h="1627406" extrusionOk="0">
                <a:moveTo>
                  <a:pt x="1627406" y="0"/>
                </a:moveTo>
                <a:lnTo>
                  <a:pt x="0" y="1627406"/>
                </a:lnTo>
                <a:lnTo>
                  <a:pt x="0" y="0"/>
                </a:lnTo>
                <a:close/>
              </a:path>
            </a:pathLst>
          </a:custGeom>
          <a:solidFill>
            <a:srgbClr val="D7EB9B">
              <a:alpha val="674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8" name="Google Shape;248;p3"/>
          <p:cNvSpPr/>
          <p:nvPr/>
        </p:nvSpPr>
        <p:spPr>
          <a:xfrm rot="-2700000">
            <a:off x="10290192" y="-812786"/>
            <a:ext cx="1638470" cy="1594429"/>
          </a:xfrm>
          <a:custGeom>
            <a:avLst/>
            <a:gdLst/>
            <a:ahLst/>
            <a:cxnLst/>
            <a:rect l="l" t="t" r="r" b="b"/>
            <a:pathLst>
              <a:path w="3174" h="3606" extrusionOk="0">
                <a:moveTo>
                  <a:pt x="0" y="0"/>
                </a:moveTo>
                <a:lnTo>
                  <a:pt x="3174" y="3174"/>
                </a:lnTo>
                <a:lnTo>
                  <a:pt x="2741" y="3606"/>
                </a:lnTo>
                <a:lnTo>
                  <a:pt x="0" y="360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2823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9" name="Google Shape;249;p3"/>
          <p:cNvSpPr/>
          <p:nvPr/>
        </p:nvSpPr>
        <p:spPr>
          <a:xfrm rot="8022324">
            <a:off x="-812179" y="1025469"/>
            <a:ext cx="1609451" cy="1556434"/>
          </a:xfrm>
          <a:custGeom>
            <a:avLst/>
            <a:gdLst/>
            <a:ahLst/>
            <a:cxnLst/>
            <a:rect l="l" t="t" r="r" b="b"/>
            <a:pathLst>
              <a:path w="1627406" h="1627406" extrusionOk="0">
                <a:moveTo>
                  <a:pt x="1627406" y="0"/>
                </a:moveTo>
                <a:lnTo>
                  <a:pt x="0" y="1627406"/>
                </a:lnTo>
                <a:lnTo>
                  <a:pt x="0" y="0"/>
                </a:lnTo>
                <a:close/>
              </a:path>
            </a:pathLst>
          </a:custGeom>
          <a:solidFill>
            <a:srgbClr val="475912">
              <a:alpha val="83529"/>
            </a:srgbClr>
          </a:solidFill>
          <a:ln w="12700" cap="flat" cmpd="sng">
            <a:solidFill>
              <a:srgbClr val="E5EF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Google Shape;250;p3"/>
          <p:cNvSpPr/>
          <p:nvPr/>
        </p:nvSpPr>
        <p:spPr>
          <a:xfrm rot="-2700000">
            <a:off x="3129791" y="1899022"/>
            <a:ext cx="283596" cy="207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endParaRPr sz="160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" name="Google Shape;251;p3"/>
          <p:cNvSpPr txBox="1"/>
          <p:nvPr/>
        </p:nvSpPr>
        <p:spPr>
          <a:xfrm>
            <a:off x="2805826" y="1936090"/>
            <a:ext cx="438921" cy="1521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 panose="020B0604020202020204"/>
              <a:buNone/>
            </a:pPr>
            <a:r>
              <a:rPr lang="en-PH" sz="5000" b="0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</a:t>
            </a:r>
            <a:endParaRPr sz="500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" name="Google Shape;252;p3"/>
          <p:cNvSpPr txBox="1"/>
          <p:nvPr/>
        </p:nvSpPr>
        <p:spPr>
          <a:xfrm>
            <a:off x="3502786" y="1898072"/>
            <a:ext cx="8274596" cy="2940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 panose="020B0604020202020204"/>
              <a:buNone/>
            </a:pPr>
            <a:r>
              <a:rPr lang="en-PH" sz="6000" b="1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Puerto Princesa City and LEIPO</a:t>
            </a:r>
            <a:endParaRPr sz="600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" name="Google Shape;253;p3"/>
          <p:cNvSpPr/>
          <p:nvPr/>
        </p:nvSpPr>
        <p:spPr>
          <a:xfrm rot="-2700000">
            <a:off x="3240896" y="2267362"/>
            <a:ext cx="287581" cy="238706"/>
          </a:xfrm>
          <a:prstGeom prst="rect">
            <a:avLst/>
          </a:prstGeom>
          <a:solidFill>
            <a:schemeClr val="accent3">
              <a:alpha val="6745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10"/>
              <a:buFont typeface="Arial" panose="020B0604020202020204"/>
              <a:buNone/>
            </a:pPr>
            <a:endParaRPr sz="111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" name="Google Shape;254;p3"/>
          <p:cNvSpPr/>
          <p:nvPr/>
        </p:nvSpPr>
        <p:spPr>
          <a:xfrm rot="-2700000">
            <a:off x="2742951" y="2548352"/>
            <a:ext cx="145328" cy="112765"/>
          </a:xfrm>
          <a:prstGeom prst="rect">
            <a:avLst/>
          </a:prstGeom>
          <a:solidFill>
            <a:schemeClr val="accent3">
              <a:alpha val="6745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77500" lnSpcReduction="200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 panose="020B0604020202020204"/>
              <a:buNone/>
            </a:pPr>
            <a:endParaRPr sz="30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55" name="Google Shape;255;p3" descr="G:\PICS\LEIPO PRESENTATION\LEIPO POWERPOINT1 copy.jp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rot="2559480">
            <a:off x="27977" y="2333563"/>
            <a:ext cx="2420966" cy="2387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" descr="G:\PICS\LEIPO PRESENTATION\LEIPO POWERPOINT2 copy.jpg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 rot="2589170">
            <a:off x="1875476" y="4005135"/>
            <a:ext cx="2403382" cy="23595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7" name="Google Shape;257;p3"/>
          <p:cNvGrpSpPr/>
          <p:nvPr/>
        </p:nvGrpSpPr>
        <p:grpSpPr>
          <a:xfrm>
            <a:off x="10424160" y="-2765"/>
            <a:ext cx="1771963" cy="1691447"/>
            <a:chOff x="14950" y="-4"/>
            <a:chExt cx="4301" cy="4008"/>
          </a:xfrm>
        </p:grpSpPr>
        <p:sp>
          <p:nvSpPr>
            <p:cNvPr id="258" name="Google Shape;258;p3"/>
            <p:cNvSpPr/>
            <p:nvPr/>
          </p:nvSpPr>
          <p:spPr>
            <a:xfrm rot="10800000">
              <a:off x="14950" y="-4"/>
              <a:ext cx="4301" cy="4008"/>
            </a:xfrm>
            <a:custGeom>
              <a:avLst/>
              <a:gdLst/>
              <a:ahLst/>
              <a:cxnLst/>
              <a:rect l="l" t="t" r="r" b="b"/>
              <a:pathLst>
                <a:path w="2291230" h="2291230" extrusionOk="0">
                  <a:moveTo>
                    <a:pt x="0" y="0"/>
                  </a:moveTo>
                  <a:lnTo>
                    <a:pt x="2291230" y="2291230"/>
                  </a:lnTo>
                  <a:lnTo>
                    <a:pt x="0" y="2291230"/>
                  </a:lnTo>
                  <a:close/>
                </a:path>
              </a:pathLst>
            </a:custGeom>
            <a:solidFill>
              <a:srgbClr val="6C85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3"/>
            <p:cNvSpPr/>
            <p:nvPr/>
          </p:nvSpPr>
          <p:spPr>
            <a:xfrm rot="10800000">
              <a:off x="15475" y="0"/>
              <a:ext cx="3776" cy="3452"/>
            </a:xfrm>
            <a:custGeom>
              <a:avLst/>
              <a:gdLst/>
              <a:ahLst/>
              <a:cxnLst/>
              <a:rect l="l" t="t" r="r" b="b"/>
              <a:pathLst>
                <a:path w="2291230" h="2291230" extrusionOk="0">
                  <a:moveTo>
                    <a:pt x="0" y="0"/>
                  </a:moveTo>
                  <a:lnTo>
                    <a:pt x="2291230" y="2291230"/>
                  </a:lnTo>
                  <a:lnTo>
                    <a:pt x="0" y="22912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0" name="Google Shape;260;p3"/>
          <p:cNvSpPr/>
          <p:nvPr/>
        </p:nvSpPr>
        <p:spPr>
          <a:xfrm rot="7984204">
            <a:off x="3883406" y="5672826"/>
            <a:ext cx="2217511" cy="2372169"/>
          </a:xfrm>
          <a:custGeom>
            <a:avLst/>
            <a:gdLst/>
            <a:ahLst/>
            <a:cxnLst/>
            <a:rect l="l" t="t" r="r" b="b"/>
            <a:pathLst>
              <a:path w="2291230" h="2291230" extrusionOk="0">
                <a:moveTo>
                  <a:pt x="0" y="0"/>
                </a:moveTo>
                <a:lnTo>
                  <a:pt x="2291230" y="2291230"/>
                </a:lnTo>
                <a:lnTo>
                  <a:pt x="0" y="229123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1" name="Google Shape;261;p3"/>
          <p:cNvSpPr/>
          <p:nvPr/>
        </p:nvSpPr>
        <p:spPr>
          <a:xfrm>
            <a:off x="-7455" y="4155201"/>
            <a:ext cx="2864315" cy="2702799"/>
          </a:xfrm>
          <a:custGeom>
            <a:avLst/>
            <a:gdLst/>
            <a:ahLst/>
            <a:cxnLst/>
            <a:rect l="l" t="t" r="r" b="b"/>
            <a:pathLst>
              <a:path w="2291230" h="2291230" extrusionOk="0">
                <a:moveTo>
                  <a:pt x="0" y="0"/>
                </a:moveTo>
                <a:lnTo>
                  <a:pt x="2291230" y="2291230"/>
                </a:lnTo>
                <a:lnTo>
                  <a:pt x="0" y="2291230"/>
                </a:lnTo>
                <a:close/>
              </a:path>
            </a:pathLst>
          </a:custGeom>
          <a:solidFill>
            <a:srgbClr val="6C85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2" name="Google Shape;262;p3"/>
          <p:cNvSpPr/>
          <p:nvPr/>
        </p:nvSpPr>
        <p:spPr>
          <a:xfrm>
            <a:off x="-7454" y="4455180"/>
            <a:ext cx="2695262" cy="2460227"/>
          </a:xfrm>
          <a:custGeom>
            <a:avLst/>
            <a:gdLst/>
            <a:ahLst/>
            <a:cxnLst/>
            <a:rect l="l" t="t" r="r" b="b"/>
            <a:pathLst>
              <a:path w="2291230" h="2291230" extrusionOk="0">
                <a:moveTo>
                  <a:pt x="0" y="0"/>
                </a:moveTo>
                <a:lnTo>
                  <a:pt x="2291230" y="2291230"/>
                </a:lnTo>
                <a:lnTo>
                  <a:pt x="0" y="229123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63" name="Google Shape;263;p3" descr="G:\SURGE EVAL PPT\PICS\City destinations\Baywalk\puerto princesa city baywalk (3).jpg"/>
          <p:cNvPicPr preferRelativeResize="0"/>
          <p:nvPr/>
        </p:nvPicPr>
        <p:blipFill rotWithShape="1">
          <a:blip r:embed="rId5"/>
          <a:srcRect l="10333" t="33502" r="21242" b="9000"/>
          <a:stretch>
            <a:fillRect/>
          </a:stretch>
        </p:blipFill>
        <p:spPr>
          <a:xfrm rot="2696827">
            <a:off x="-740204" y="1081225"/>
            <a:ext cx="1427670" cy="125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" descr="G:\SURGE EVAL PPT\PICS\City destinations\Underground River\puerto princesa underground river (3).jpg"/>
          <p:cNvPicPr preferRelativeResize="0"/>
          <p:nvPr/>
        </p:nvPicPr>
        <p:blipFill rotWithShape="1">
          <a:blip r:embed="rId6"/>
          <a:srcRect l="-3832" t="32043" r="31252" b="10721"/>
          <a:stretch>
            <a:fillRect/>
          </a:stretch>
        </p:blipFill>
        <p:spPr>
          <a:xfrm rot="2552303">
            <a:off x="-1731701" y="5171334"/>
            <a:ext cx="4203631" cy="2007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" descr="G:\SURGE EVAL PPT\PICS\City destinations\Balayong Trees\B20A7800.JPG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 rot="2653634">
            <a:off x="3911803" y="5881047"/>
            <a:ext cx="2112026" cy="2054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50331" y="345206"/>
            <a:ext cx="77091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chemeClr val="bg2">
                    <a:lumMod val="25000"/>
                  </a:schemeClr>
                </a:solidFill>
              </a:rPr>
              <a:t>Puerto </a:t>
            </a:r>
            <a:r>
              <a:rPr lang="en-US" sz="6000" b="1" dirty="0" err="1" smtClean="0">
                <a:solidFill>
                  <a:schemeClr val="bg2">
                    <a:lumMod val="25000"/>
                  </a:schemeClr>
                </a:solidFill>
              </a:rPr>
              <a:t>Princesa</a:t>
            </a:r>
            <a:r>
              <a:rPr lang="en-US" sz="6000" b="1" dirty="0" smtClean="0">
                <a:solidFill>
                  <a:schemeClr val="bg2">
                    <a:lumMod val="25000"/>
                  </a:schemeClr>
                </a:solidFill>
              </a:rPr>
              <a:t> City</a:t>
            </a:r>
            <a:endParaRPr lang="en-US" sz="6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6650" y="2868328"/>
            <a:ext cx="10142520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400" dirty="0" smtClean="0">
                <a:solidFill>
                  <a:schemeClr val="bg2">
                    <a:lumMod val="25000"/>
                  </a:schemeClr>
                </a:solidFill>
              </a:rPr>
              <a:t>Total </a:t>
            </a:r>
            <a:r>
              <a:rPr lang="en-US" sz="3400" dirty="0">
                <a:solidFill>
                  <a:schemeClr val="bg2">
                    <a:lumMod val="25000"/>
                  </a:schemeClr>
                </a:solidFill>
              </a:rPr>
              <a:t>Population: 307,079 </a:t>
            </a:r>
            <a:r>
              <a:rPr lang="en-US" sz="3400" dirty="0" smtClean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en-US" sz="3400" dirty="0">
                <a:solidFill>
                  <a:schemeClr val="bg2">
                    <a:lumMod val="25000"/>
                  </a:schemeClr>
                </a:solidFill>
              </a:rPr>
              <a:t>as of May 2020</a:t>
            </a:r>
            <a:r>
              <a:rPr lang="en-US" sz="3400" dirty="0" smtClean="0">
                <a:solidFill>
                  <a:schemeClr val="bg2">
                    <a:lumMod val="25000"/>
                  </a:schemeClr>
                </a:solidFill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400" dirty="0" smtClean="0">
                <a:solidFill>
                  <a:schemeClr val="bg2">
                    <a:lumMod val="25000"/>
                  </a:schemeClr>
                </a:solidFill>
              </a:rPr>
              <a:t>Population </a:t>
            </a:r>
            <a:r>
              <a:rPr lang="en-US" sz="3400" dirty="0">
                <a:solidFill>
                  <a:schemeClr val="bg2">
                    <a:lumMod val="25000"/>
                  </a:schemeClr>
                </a:solidFill>
              </a:rPr>
              <a:t>Growth: 3.4% </a:t>
            </a:r>
            <a:endParaRPr lang="en-US" sz="34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chemeClr val="bg2">
                    <a:lumMod val="25000"/>
                  </a:schemeClr>
                </a:solidFill>
              </a:rPr>
              <a:t>Land area: 219,339.40 </a:t>
            </a:r>
            <a:r>
              <a:rPr lang="en-US" sz="3400" dirty="0" smtClean="0">
                <a:solidFill>
                  <a:schemeClr val="bg2">
                    <a:lumMod val="25000"/>
                  </a:schemeClr>
                </a:solidFill>
              </a:rPr>
              <a:t>hectares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chemeClr val="bg2">
                    <a:lumMod val="25000"/>
                  </a:schemeClr>
                </a:solidFill>
              </a:rPr>
              <a:t>Main economies: tourism, agriculture, and trading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04223" y="606393"/>
            <a:ext cx="946163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>
                <a:solidFill>
                  <a:schemeClr val="bg2">
                    <a:lumMod val="25000"/>
                  </a:schemeClr>
                </a:solidFill>
              </a:rPr>
              <a:t>Ordinance No. 461</a:t>
            </a:r>
          </a:p>
          <a:p>
            <a:pPr algn="ctr"/>
            <a:r>
              <a:rPr lang="en-US" sz="3400" b="1" dirty="0" smtClean="0">
                <a:solidFill>
                  <a:schemeClr val="bg2">
                    <a:lumMod val="25000"/>
                  </a:schemeClr>
                </a:solidFill>
              </a:rPr>
              <a:t>Puerto </a:t>
            </a:r>
            <a:r>
              <a:rPr lang="en-US" sz="3400" b="1" dirty="0" err="1" smtClean="0">
                <a:solidFill>
                  <a:schemeClr val="bg2">
                    <a:lumMod val="25000"/>
                  </a:schemeClr>
                </a:solidFill>
              </a:rPr>
              <a:t>Princesa</a:t>
            </a:r>
            <a:r>
              <a:rPr lang="en-US" sz="3400" b="1" dirty="0" smtClean="0">
                <a:solidFill>
                  <a:schemeClr val="bg2">
                    <a:lumMod val="25000"/>
                  </a:schemeClr>
                </a:solidFill>
              </a:rPr>
              <a:t> City Investment Code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5011" y="2204185"/>
            <a:ext cx="1130005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3200" dirty="0">
                <a:solidFill>
                  <a:schemeClr val="bg2">
                    <a:lumMod val="25000"/>
                  </a:schemeClr>
                </a:solidFill>
              </a:rPr>
              <a:t>S</a:t>
            </a:r>
            <a:r>
              <a:rPr lang="en-PH" sz="3200" dirty="0" smtClean="0">
                <a:solidFill>
                  <a:schemeClr val="bg2">
                    <a:lumMod val="25000"/>
                  </a:schemeClr>
                </a:solidFill>
              </a:rPr>
              <a:t>upport  </a:t>
            </a:r>
            <a:r>
              <a:rPr lang="en-PH" sz="3200" dirty="0">
                <a:solidFill>
                  <a:schemeClr val="bg2">
                    <a:lumMod val="25000"/>
                  </a:schemeClr>
                </a:solidFill>
              </a:rPr>
              <a:t>investment facilitation and promotion </a:t>
            </a:r>
            <a:r>
              <a:rPr lang="en-PH" sz="3200" dirty="0" smtClean="0">
                <a:solidFill>
                  <a:schemeClr val="bg2">
                    <a:lumMod val="25000"/>
                  </a:schemeClr>
                </a:solidFill>
              </a:rPr>
              <a:t>activities </a:t>
            </a:r>
            <a:endParaRPr lang="en-PH" sz="3200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3200" dirty="0">
                <a:solidFill>
                  <a:schemeClr val="bg2">
                    <a:lumMod val="25000"/>
                  </a:schemeClr>
                </a:solidFill>
              </a:rPr>
              <a:t>L</a:t>
            </a:r>
            <a:r>
              <a:rPr lang="en-PH" sz="3200" dirty="0" smtClean="0">
                <a:solidFill>
                  <a:schemeClr val="bg2">
                    <a:lumMod val="25000"/>
                  </a:schemeClr>
                </a:solidFill>
              </a:rPr>
              <a:t>ocal </a:t>
            </a:r>
            <a:r>
              <a:rPr lang="en-PH" sz="3200" dirty="0">
                <a:solidFill>
                  <a:schemeClr val="bg2">
                    <a:lumMod val="25000"/>
                  </a:schemeClr>
                </a:solidFill>
              </a:rPr>
              <a:t>enterprise </a:t>
            </a:r>
            <a:r>
              <a:rPr lang="en-PH" sz="3200" dirty="0" smtClean="0">
                <a:solidFill>
                  <a:schemeClr val="bg2">
                    <a:lumMod val="25000"/>
                  </a:schemeClr>
                </a:solidFill>
              </a:rPr>
              <a:t>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3200" dirty="0">
                <a:solidFill>
                  <a:schemeClr val="bg2">
                    <a:lumMod val="25000"/>
                  </a:schemeClr>
                </a:solidFill>
              </a:rPr>
              <a:t>E</a:t>
            </a:r>
            <a:r>
              <a:rPr lang="en-PH" sz="3200" dirty="0" smtClean="0">
                <a:solidFill>
                  <a:schemeClr val="bg2">
                    <a:lumMod val="25000"/>
                  </a:schemeClr>
                </a:solidFill>
              </a:rPr>
              <a:t>stablishment </a:t>
            </a:r>
            <a:r>
              <a:rPr lang="en-PH" sz="3200" dirty="0">
                <a:solidFill>
                  <a:schemeClr val="bg2">
                    <a:lumMod val="25000"/>
                  </a:schemeClr>
                </a:solidFill>
              </a:rPr>
              <a:t>of support mechanisms for the growth of Micro, Small and Medium Enterprises (</a:t>
            </a:r>
            <a:r>
              <a:rPr lang="en-PH" sz="3200" dirty="0" smtClean="0">
                <a:solidFill>
                  <a:schemeClr val="bg2">
                    <a:lumMod val="25000"/>
                  </a:schemeClr>
                </a:solidFill>
              </a:rPr>
              <a:t>MSMEs)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3200" dirty="0">
                <a:solidFill>
                  <a:schemeClr val="bg2">
                    <a:lumMod val="25000"/>
                  </a:schemeClr>
                </a:solidFill>
              </a:rPr>
              <a:t>P</a:t>
            </a:r>
            <a:r>
              <a:rPr lang="en-PH" sz="3200" dirty="0" smtClean="0">
                <a:solidFill>
                  <a:schemeClr val="bg2">
                    <a:lumMod val="25000"/>
                  </a:schemeClr>
                </a:solidFill>
              </a:rPr>
              <a:t>rovide </a:t>
            </a:r>
            <a:r>
              <a:rPr lang="en-PH" sz="3200" dirty="0">
                <a:solidFill>
                  <a:schemeClr val="bg2">
                    <a:lumMod val="25000"/>
                  </a:schemeClr>
                </a:solidFill>
              </a:rPr>
              <a:t>mechanisms for business retention and </a:t>
            </a:r>
            <a:r>
              <a:rPr lang="en-PH" sz="3200" dirty="0" smtClean="0">
                <a:solidFill>
                  <a:schemeClr val="bg2">
                    <a:lumMod val="25000"/>
                  </a:schemeClr>
                </a:solidFill>
              </a:rPr>
              <a:t>expansion</a:t>
            </a:r>
            <a:endParaRPr lang="en-PH" sz="3200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3200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en-PH" sz="3200" dirty="0" smtClean="0">
                <a:solidFill>
                  <a:schemeClr val="bg2">
                    <a:lumMod val="25000"/>
                  </a:schemeClr>
                </a:solidFill>
              </a:rPr>
              <a:t>ther </a:t>
            </a:r>
            <a:r>
              <a:rPr lang="en-PH" sz="3200" dirty="0">
                <a:solidFill>
                  <a:schemeClr val="bg2">
                    <a:lumMod val="25000"/>
                  </a:schemeClr>
                </a:solidFill>
              </a:rPr>
              <a:t>business and economic activities to attract investments and generate employment</a:t>
            </a:r>
            <a:endParaRPr lang="en-US" sz="32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"/>
          <p:cNvSpPr/>
          <p:nvPr/>
        </p:nvSpPr>
        <p:spPr>
          <a:xfrm rot="-2700000">
            <a:off x="1963420" y="1940560"/>
            <a:ext cx="206375" cy="206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endParaRPr sz="160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1" name="Google Shape;281;p5"/>
          <p:cNvSpPr txBox="1"/>
          <p:nvPr/>
        </p:nvSpPr>
        <p:spPr>
          <a:xfrm>
            <a:off x="1442720" y="1850390"/>
            <a:ext cx="521970" cy="829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 panose="020B0604020202020204"/>
              <a:buNone/>
            </a:pPr>
            <a:r>
              <a:rPr lang="en-PH" sz="4800" b="0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</a:t>
            </a:r>
            <a:endParaRPr sz="480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2" name="Google Shape;282;p5"/>
          <p:cNvSpPr txBox="1"/>
          <p:nvPr/>
        </p:nvSpPr>
        <p:spPr>
          <a:xfrm>
            <a:off x="2395220" y="1779905"/>
            <a:ext cx="5450205" cy="75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</a:pPr>
            <a:r>
              <a:rPr lang="en-PH" sz="4000" b="1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Challenges and Opportunities in engagement with the Private Sector  </a:t>
            </a:r>
            <a:endParaRPr sz="4000" b="1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3" name="Google Shape;283;p5"/>
          <p:cNvSpPr/>
          <p:nvPr/>
        </p:nvSpPr>
        <p:spPr>
          <a:xfrm rot="-2700000">
            <a:off x="2063115" y="2241550"/>
            <a:ext cx="113665" cy="113665"/>
          </a:xfrm>
          <a:prstGeom prst="rect">
            <a:avLst/>
          </a:prstGeom>
          <a:solidFill>
            <a:schemeClr val="accent3">
              <a:alpha val="6745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77500" lnSpcReduction="200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 panose="020B0604020202020204"/>
              <a:buNone/>
            </a:pPr>
            <a:endParaRPr sz="30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4" name="Google Shape;284;p5"/>
          <p:cNvSpPr/>
          <p:nvPr/>
        </p:nvSpPr>
        <p:spPr>
          <a:xfrm rot="-2700000">
            <a:off x="1386205" y="2378710"/>
            <a:ext cx="113665" cy="113665"/>
          </a:xfrm>
          <a:prstGeom prst="rect">
            <a:avLst/>
          </a:prstGeom>
          <a:solidFill>
            <a:schemeClr val="accent3">
              <a:alpha val="6745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77500" lnSpcReduction="200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 panose="020B0604020202020204"/>
              <a:buNone/>
            </a:pPr>
            <a:endParaRPr sz="30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85" name="Google Shape;285;p5"/>
          <p:cNvGrpSpPr/>
          <p:nvPr/>
        </p:nvGrpSpPr>
        <p:grpSpPr>
          <a:xfrm>
            <a:off x="9471660" y="0"/>
            <a:ext cx="2748915" cy="2545080"/>
            <a:chOff x="14916" y="0"/>
            <a:chExt cx="4329" cy="4008"/>
          </a:xfrm>
        </p:grpSpPr>
        <p:sp>
          <p:nvSpPr>
            <p:cNvPr id="286" name="Google Shape;286;p5"/>
            <p:cNvSpPr/>
            <p:nvPr/>
          </p:nvSpPr>
          <p:spPr>
            <a:xfrm rot="10800000">
              <a:off x="14916" y="0"/>
              <a:ext cx="4329" cy="4008"/>
            </a:xfrm>
            <a:custGeom>
              <a:avLst/>
              <a:gdLst/>
              <a:ahLst/>
              <a:cxnLst/>
              <a:rect l="l" t="t" r="r" b="b"/>
              <a:pathLst>
                <a:path w="2291230" h="2291230" extrusionOk="0">
                  <a:moveTo>
                    <a:pt x="0" y="0"/>
                  </a:moveTo>
                  <a:lnTo>
                    <a:pt x="2291230" y="2291230"/>
                  </a:lnTo>
                  <a:lnTo>
                    <a:pt x="0" y="2291230"/>
                  </a:lnTo>
                  <a:close/>
                </a:path>
              </a:pathLst>
            </a:custGeom>
            <a:solidFill>
              <a:srgbClr val="6C85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5"/>
            <p:cNvSpPr/>
            <p:nvPr/>
          </p:nvSpPr>
          <p:spPr>
            <a:xfrm rot="10800000">
              <a:off x="16168" y="0"/>
              <a:ext cx="3032" cy="2679"/>
            </a:xfrm>
            <a:custGeom>
              <a:avLst/>
              <a:gdLst/>
              <a:ahLst/>
              <a:cxnLst/>
              <a:rect l="l" t="t" r="r" b="b"/>
              <a:pathLst>
                <a:path w="2291230" h="2291230" extrusionOk="0">
                  <a:moveTo>
                    <a:pt x="0" y="0"/>
                  </a:moveTo>
                  <a:lnTo>
                    <a:pt x="2291230" y="2291230"/>
                  </a:lnTo>
                  <a:lnTo>
                    <a:pt x="0" y="22912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6"/>
          <p:cNvSpPr txBox="1">
            <a:spLocks noGrp="1"/>
          </p:cNvSpPr>
          <p:nvPr>
            <p:ph type="title"/>
          </p:nvPr>
        </p:nvSpPr>
        <p:spPr>
          <a:xfrm>
            <a:off x="950130" y="453060"/>
            <a:ext cx="9626400" cy="7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38100" rIns="76200" bIns="381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Arial" panose="020B0604020202020204"/>
              <a:buNone/>
            </a:pPr>
            <a:r>
              <a:rPr lang="en-PH" sz="2800">
                <a:solidFill>
                  <a:srgbClr val="434343"/>
                </a:solidFill>
              </a:rPr>
              <a:t>Challenges to Private Sector Engagement Prior to USAID Technical Assistance</a:t>
            </a:r>
            <a:endParaRPr sz="2800">
              <a:solidFill>
                <a:srgbClr val="434343"/>
              </a:solidFill>
            </a:endParaRPr>
          </a:p>
        </p:txBody>
      </p:sp>
      <p:sp>
        <p:nvSpPr>
          <p:cNvPr id="293" name="Google Shape;293;p6"/>
          <p:cNvSpPr txBox="1">
            <a:spLocks noGrp="1"/>
          </p:cNvSpPr>
          <p:nvPr>
            <p:ph type="body" idx="1"/>
          </p:nvPr>
        </p:nvSpPr>
        <p:spPr>
          <a:xfrm>
            <a:off x="589915" y="1296035"/>
            <a:ext cx="10654665" cy="5339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0" rIns="82550" bIns="0" anchor="t" anchorCtr="0">
            <a:norm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Noto Sans Symbols"/>
              <a:buChar char="▪"/>
            </a:pPr>
            <a:r>
              <a:rPr lang="en-PH" sz="2500"/>
              <a:t>Weak business network and coordination;  </a:t>
            </a:r>
            <a:endParaRPr sz="2500"/>
          </a:p>
          <a:p>
            <a:pPr marL="2286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Noto Sans Symbols"/>
              <a:buChar char="▪"/>
            </a:pPr>
            <a:r>
              <a:rPr lang="en-PH" sz="2500"/>
              <a:t>Unclear processes in engaging private sector (business and investors);</a:t>
            </a:r>
            <a:endParaRPr sz="2500"/>
          </a:p>
          <a:p>
            <a:pPr marL="2286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Noto Sans Symbols"/>
              <a:buChar char="▪"/>
            </a:pPr>
            <a:r>
              <a:rPr lang="en-PH" sz="2500"/>
              <a:t>Limited foreign and national investors to complement local initiatives;</a:t>
            </a:r>
            <a:endParaRPr sz="2500"/>
          </a:p>
          <a:p>
            <a:pPr marL="2286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Noto Sans Symbols"/>
              <a:buChar char="▪"/>
            </a:pPr>
            <a:r>
              <a:rPr lang="en-PH" sz="2500"/>
              <a:t>Non-functioning systems and procedures in organizing investment promotion activities;  </a:t>
            </a:r>
            <a:endParaRPr sz="2500"/>
          </a:p>
          <a:p>
            <a:pPr marL="2286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Noto Sans Symbols"/>
              <a:buChar char="▪"/>
            </a:pPr>
            <a:r>
              <a:rPr lang="en-PH" sz="2500"/>
              <a:t>Inadequate operating budget;  </a:t>
            </a:r>
            <a:endParaRPr sz="2500"/>
          </a:p>
          <a:p>
            <a:pPr marL="2286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Noto Sans Symbols"/>
              <a:buChar char="▪"/>
            </a:pPr>
            <a:r>
              <a:rPr lang="en-PH" sz="2500"/>
              <a:t>Inter-office cooperation; </a:t>
            </a:r>
            <a:endParaRPr sz="2500"/>
          </a:p>
          <a:p>
            <a:pPr marL="2286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Noto Sans Symbols"/>
              <a:buChar char="▪"/>
            </a:pPr>
            <a:r>
              <a:rPr lang="en-PH" sz="2500"/>
              <a:t>No work plan defining collaboration with partners;</a:t>
            </a:r>
            <a:endParaRPr sz="2500"/>
          </a:p>
          <a:p>
            <a:pPr marL="2286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Noto Sans Symbols"/>
              <a:buChar char="▪"/>
            </a:pPr>
            <a:r>
              <a:rPr lang="en-PH" sz="2500"/>
              <a:t>No proactive information, communication </a:t>
            </a:r>
            <a:endParaRPr sz="250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Noto Sans Symbols"/>
              <a:buNone/>
            </a:pPr>
            <a:r>
              <a:rPr lang="en-PH" sz="2500"/>
              <a:t>  education campaign;</a:t>
            </a:r>
            <a:endParaRPr sz="2500"/>
          </a:p>
          <a:p>
            <a:pPr marL="2286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Noto Sans Symbols"/>
              <a:buChar char="▪"/>
            </a:pPr>
            <a:r>
              <a:rPr lang="en-PH" sz="2500"/>
              <a:t>Investment related policies not prioritized. </a:t>
            </a:r>
            <a:r>
              <a:rPr lang="en-PH" sz="1800"/>
              <a:t>  </a:t>
            </a:r>
            <a:endParaRPr sz="1800"/>
          </a:p>
        </p:txBody>
      </p:sp>
      <p:sp>
        <p:nvSpPr>
          <p:cNvPr id="294" name="Google Shape;294;p6"/>
          <p:cNvSpPr/>
          <p:nvPr/>
        </p:nvSpPr>
        <p:spPr>
          <a:xfrm rot="5400000">
            <a:off x="9194800" y="3843655"/>
            <a:ext cx="2388870" cy="3195320"/>
          </a:xfrm>
          <a:prstGeom prst="rect">
            <a:avLst/>
          </a:prstGeom>
          <a:solidFill>
            <a:srgbClr val="6C851B">
              <a:alpha val="2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95" name="Google Shape;295;p6" descr="G:\SURGE EVAL PPT\PICS\engagement wd BOI\MOA signing DTI BOI.jp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995285" y="4165600"/>
            <a:ext cx="3766185" cy="229044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7"/>
          <p:cNvSpPr/>
          <p:nvPr/>
        </p:nvSpPr>
        <p:spPr>
          <a:xfrm rot="-5373284">
            <a:off x="174625" y="1638935"/>
            <a:ext cx="3339465" cy="2691130"/>
          </a:xfrm>
          <a:prstGeom prst="rect">
            <a:avLst/>
          </a:prstGeom>
          <a:solidFill>
            <a:srgbClr val="475912">
              <a:alpha val="2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" name="Google Shape;301;p7"/>
          <p:cNvSpPr txBox="1">
            <a:spLocks noGrp="1"/>
          </p:cNvSpPr>
          <p:nvPr>
            <p:ph type="title"/>
          </p:nvPr>
        </p:nvSpPr>
        <p:spPr>
          <a:xfrm>
            <a:off x="1018710" y="510210"/>
            <a:ext cx="10296990" cy="7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38100" rIns="76200" bIns="381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Arial" panose="020B0604020202020204"/>
              <a:buNone/>
            </a:pPr>
            <a:r>
              <a:rPr lang="en-PH" sz="2800">
                <a:solidFill>
                  <a:srgbClr val="434343"/>
                </a:solidFill>
              </a:rPr>
              <a:t>Opportunities for Engagement with Private Sector </a:t>
            </a:r>
            <a:endParaRPr sz="2800">
              <a:solidFill>
                <a:srgbClr val="434343"/>
              </a:solidFill>
            </a:endParaRPr>
          </a:p>
        </p:txBody>
      </p:sp>
      <p:sp>
        <p:nvSpPr>
          <p:cNvPr id="302" name="Google Shape;302;p7"/>
          <p:cNvSpPr txBox="1">
            <a:spLocks noGrp="1"/>
          </p:cNvSpPr>
          <p:nvPr>
            <p:ph type="body" idx="1"/>
          </p:nvPr>
        </p:nvSpPr>
        <p:spPr>
          <a:xfrm>
            <a:off x="4074160" y="1369060"/>
            <a:ext cx="6768465" cy="439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0" rIns="82550" bIns="0" anchor="t" anchorCtr="0">
            <a:noAutofit/>
          </a:bodyPr>
          <a:lstStyle/>
          <a:p>
            <a:pPr marL="228600" lvl="0" indent="-22860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Noto Sans Symbols"/>
              <a:buChar char="▪"/>
            </a:pPr>
            <a:r>
              <a:rPr lang="en-PH" sz="2400"/>
              <a:t>Strong Executive and Legislative Coordination</a:t>
            </a:r>
            <a:endParaRPr sz="2400"/>
          </a:p>
          <a:p>
            <a:pPr marL="228600" lvl="0" indent="-22860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Noto Sans Symbols"/>
              <a:buChar char="▪"/>
            </a:pPr>
            <a:r>
              <a:rPr lang="en-PH" sz="2400"/>
              <a:t>Presence private sector groups  </a:t>
            </a:r>
            <a:endParaRPr sz="2400"/>
          </a:p>
          <a:p>
            <a:pPr marL="228600" lvl="0" indent="-22860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Noto Sans Symbols"/>
              <a:buChar char="▪"/>
            </a:pPr>
            <a:r>
              <a:rPr lang="en-PH" sz="2400"/>
              <a:t>Expansion of the international airport as gateway for trade and investmnent </a:t>
            </a:r>
            <a:endParaRPr sz="2400"/>
          </a:p>
          <a:p>
            <a:pPr marL="228600" lvl="0" indent="-22860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Noto Sans Symbols"/>
              <a:buChar char="▪"/>
            </a:pPr>
            <a:r>
              <a:rPr lang="en-PH" sz="2400"/>
              <a:t>Increasing international and national events in the City.</a:t>
            </a:r>
            <a:endParaRPr sz="2400"/>
          </a:p>
          <a:p>
            <a:pPr marL="228600" lvl="0" indent="-22860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Noto Sans Symbols"/>
              <a:buChar char="▪"/>
            </a:pPr>
            <a:r>
              <a:rPr lang="en-PH" sz="2400"/>
              <a:t>Investment Priorities on Tourism, Agriculture, Renewable Energy, Health and Light Industries </a:t>
            </a:r>
            <a:endParaRPr sz="2400"/>
          </a:p>
          <a:p>
            <a:pPr marL="228600" lvl="0" indent="-22860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Noto Sans Symbols"/>
              <a:buChar char="▪"/>
            </a:pPr>
            <a:r>
              <a:rPr lang="en-PH" sz="2400"/>
              <a:t>Online business assessment and collection system.</a:t>
            </a:r>
            <a:endParaRPr sz="2400"/>
          </a:p>
          <a:p>
            <a:pPr marL="228600" lvl="0" indent="-22860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Noto Sans Symbols"/>
              <a:buChar char="▪"/>
            </a:pPr>
            <a:r>
              <a:rPr lang="en-PH" sz="2400"/>
              <a:t>Support of USAID and partnership with BOI   </a:t>
            </a:r>
            <a:endParaRPr sz="2400"/>
          </a:p>
        </p:txBody>
      </p:sp>
      <p:sp>
        <p:nvSpPr>
          <p:cNvPr id="303" name="Google Shape;303;p7"/>
          <p:cNvSpPr/>
          <p:nvPr/>
        </p:nvSpPr>
        <p:spPr>
          <a:xfrm rot="5400000">
            <a:off x="1124128" y="4089582"/>
            <a:ext cx="1943103" cy="2500270"/>
          </a:xfrm>
          <a:prstGeom prst="rect">
            <a:avLst/>
          </a:prstGeom>
          <a:solidFill>
            <a:srgbClr val="6C851B">
              <a:alpha val="2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04" name="Google Shape;304;p7" descr="G:\SURGE EVAL PPT\PICS\INVESTMENT FORUM\FB_IMG_1656554820886.jp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78180" y="1444625"/>
            <a:ext cx="2353945" cy="309943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5" name="Google Shape;305;p7" descr="G:\SURGE EVAL PPT\PICS\INVESTMENT FORUM\FB_IMG_1656554816167.jpg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088347" y="4367897"/>
            <a:ext cx="2792137" cy="219355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8"/>
          <p:cNvSpPr txBox="1">
            <a:spLocks noGrp="1"/>
          </p:cNvSpPr>
          <p:nvPr>
            <p:ph type="title"/>
          </p:nvPr>
        </p:nvSpPr>
        <p:spPr>
          <a:xfrm>
            <a:off x="669930" y="443234"/>
            <a:ext cx="10852237" cy="441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38100" rIns="76200" bIns="38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ial" panose="020B0604020202020204"/>
              <a:buNone/>
            </a:pPr>
            <a:endParaRPr/>
          </a:p>
        </p:txBody>
      </p:sp>
      <p:sp>
        <p:nvSpPr>
          <p:cNvPr id="311" name="Google Shape;311;p8"/>
          <p:cNvSpPr/>
          <p:nvPr/>
        </p:nvSpPr>
        <p:spPr>
          <a:xfrm rot="-2700000">
            <a:off x="1938020" y="2541905"/>
            <a:ext cx="206375" cy="206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endParaRPr sz="160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8"/>
          <p:cNvSpPr txBox="1">
            <a:spLocks noGrp="1"/>
          </p:cNvSpPr>
          <p:nvPr>
            <p:ph type="body" idx="1"/>
          </p:nvPr>
        </p:nvSpPr>
        <p:spPr>
          <a:xfrm>
            <a:off x="6238925" y="952508"/>
            <a:ext cx="5283242" cy="5388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600" tIns="0" rIns="82550" bIns="0" anchor="t" anchorCtr="0">
            <a:normAutofit/>
          </a:bodyPr>
          <a:lstStyle/>
          <a:p>
            <a:pPr marL="457200" marR="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rial" panose="020B0604020202020204"/>
              <a:buNone/>
            </a:pPr>
            <a:endParaRPr/>
          </a:p>
        </p:txBody>
      </p:sp>
      <p:sp>
        <p:nvSpPr>
          <p:cNvPr id="313" name="Google Shape;313;p8"/>
          <p:cNvSpPr txBox="1"/>
          <p:nvPr/>
        </p:nvSpPr>
        <p:spPr>
          <a:xfrm>
            <a:off x="1417320" y="2451735"/>
            <a:ext cx="521970" cy="829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 panose="020B0604020202020204"/>
              <a:buNone/>
            </a:pPr>
            <a:r>
              <a:rPr lang="en-PH" sz="4800" b="0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</a:t>
            </a:r>
            <a:endParaRPr sz="480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4" name="Google Shape;314;p8"/>
          <p:cNvSpPr txBox="1"/>
          <p:nvPr/>
        </p:nvSpPr>
        <p:spPr>
          <a:xfrm>
            <a:off x="2369820" y="2529840"/>
            <a:ext cx="7063740" cy="75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</a:pPr>
            <a:r>
              <a:rPr lang="en-PH" sz="4000" b="1" i="0" u="none" strike="noStrike" cap="none">
                <a:solidFill>
                  <a:srgbClr val="43434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Notable Interventions and Activities on Investment Promotions</a:t>
            </a:r>
            <a:endParaRPr sz="4000" b="1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5" name="Google Shape;315;p8"/>
          <p:cNvSpPr/>
          <p:nvPr/>
        </p:nvSpPr>
        <p:spPr>
          <a:xfrm rot="-2700000">
            <a:off x="2037715" y="2842895"/>
            <a:ext cx="113665" cy="113665"/>
          </a:xfrm>
          <a:prstGeom prst="rect">
            <a:avLst/>
          </a:prstGeom>
          <a:solidFill>
            <a:schemeClr val="accent3">
              <a:alpha val="6745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77500" lnSpcReduction="200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 panose="020B0604020202020204"/>
              <a:buNone/>
            </a:pPr>
            <a:endParaRPr sz="30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6" name="Google Shape;316;p8"/>
          <p:cNvSpPr/>
          <p:nvPr/>
        </p:nvSpPr>
        <p:spPr>
          <a:xfrm rot="-2700000">
            <a:off x="1360805" y="2980055"/>
            <a:ext cx="113665" cy="113665"/>
          </a:xfrm>
          <a:prstGeom prst="rect">
            <a:avLst/>
          </a:prstGeom>
          <a:solidFill>
            <a:schemeClr val="accent3">
              <a:alpha val="6745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77500" lnSpcReduction="200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 panose="020B0604020202020204"/>
              <a:buNone/>
            </a:pPr>
            <a:endParaRPr sz="300" b="0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17" name="Google Shape;317;p8"/>
          <p:cNvGrpSpPr/>
          <p:nvPr/>
        </p:nvGrpSpPr>
        <p:grpSpPr>
          <a:xfrm>
            <a:off x="9471660" y="0"/>
            <a:ext cx="2748915" cy="2545080"/>
            <a:chOff x="14916" y="0"/>
            <a:chExt cx="4329" cy="4008"/>
          </a:xfrm>
        </p:grpSpPr>
        <p:sp>
          <p:nvSpPr>
            <p:cNvPr id="318" name="Google Shape;318;p8"/>
            <p:cNvSpPr/>
            <p:nvPr/>
          </p:nvSpPr>
          <p:spPr>
            <a:xfrm rot="10800000">
              <a:off x="14916" y="0"/>
              <a:ext cx="4329" cy="4008"/>
            </a:xfrm>
            <a:custGeom>
              <a:avLst/>
              <a:gdLst/>
              <a:ahLst/>
              <a:cxnLst/>
              <a:rect l="l" t="t" r="r" b="b"/>
              <a:pathLst>
                <a:path w="2291230" h="2291230" extrusionOk="0">
                  <a:moveTo>
                    <a:pt x="0" y="0"/>
                  </a:moveTo>
                  <a:lnTo>
                    <a:pt x="2291230" y="2291230"/>
                  </a:lnTo>
                  <a:lnTo>
                    <a:pt x="0" y="2291230"/>
                  </a:lnTo>
                  <a:close/>
                </a:path>
              </a:pathLst>
            </a:custGeom>
            <a:solidFill>
              <a:srgbClr val="6C85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9" name="Google Shape;319;p8"/>
            <p:cNvSpPr/>
            <p:nvPr/>
          </p:nvSpPr>
          <p:spPr>
            <a:xfrm rot="10800000">
              <a:off x="16168" y="0"/>
              <a:ext cx="3032" cy="2679"/>
            </a:xfrm>
            <a:custGeom>
              <a:avLst/>
              <a:gdLst/>
              <a:ahLst/>
              <a:cxnLst/>
              <a:rect l="l" t="t" r="r" b="b"/>
              <a:pathLst>
                <a:path w="2291230" h="2291230" extrusionOk="0">
                  <a:moveTo>
                    <a:pt x="0" y="0"/>
                  </a:moveTo>
                  <a:lnTo>
                    <a:pt x="2291230" y="2291230"/>
                  </a:lnTo>
                  <a:lnTo>
                    <a:pt x="0" y="22912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20" name="Google Shape;320;p8" descr="G:\SURGE EVAL PPT\PICS\AWARDS\FB_IMG_1656554548096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14605" y="4230370"/>
            <a:ext cx="1800225" cy="25501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1" name="Google Shape;321;p8"/>
          <p:cNvSpPr/>
          <p:nvPr/>
        </p:nvSpPr>
        <p:spPr>
          <a:xfrm rot="-5373284">
            <a:off x="-460375" y="4459605"/>
            <a:ext cx="2863215" cy="2103755"/>
          </a:xfrm>
          <a:prstGeom prst="rect">
            <a:avLst/>
          </a:prstGeom>
          <a:solidFill>
            <a:srgbClr val="475912">
              <a:alpha val="2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" name="Google Shape;322;p8"/>
          <p:cNvSpPr/>
          <p:nvPr/>
        </p:nvSpPr>
        <p:spPr>
          <a:xfrm rot="-5373284">
            <a:off x="-732790" y="2155190"/>
            <a:ext cx="2019300" cy="2114550"/>
          </a:xfrm>
          <a:prstGeom prst="rect">
            <a:avLst/>
          </a:prstGeom>
          <a:solidFill>
            <a:srgbClr val="475912">
              <a:alpha val="2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3" name="Google Shape;323;p8"/>
          <p:cNvSpPr/>
          <p:nvPr/>
        </p:nvSpPr>
        <p:spPr>
          <a:xfrm rot="-5373284">
            <a:off x="-255905" y="-46990"/>
            <a:ext cx="2453005" cy="2264410"/>
          </a:xfrm>
          <a:prstGeom prst="rect">
            <a:avLst/>
          </a:prstGeom>
          <a:solidFill>
            <a:srgbClr val="475912">
              <a:alpha val="2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24" name="Google Shape;324;p8" descr="G:\SURGE EVAL PPT\PICS\ENGAGEMENT WITH THE PRIVATE SECTOR\MEETING WD DOE RE_PHILIPPINE CONVENTION ENERGY CONTRACTING PROGRAM.jpg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953653" y="2071935"/>
            <a:ext cx="2066925" cy="197735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5" name="Google Shape;325;p8" descr="G:\SURGE EVAL PPT\PICS\City destinations\airport\pps1.jpg"/>
          <p:cNvPicPr preferRelativeResize="0"/>
          <p:nvPr/>
        </p:nvPicPr>
        <p:blipFill rotWithShape="1">
          <a:blip r:embed="rId5"/>
          <a:srcRect t="-1" b="23445"/>
          <a:stretch>
            <a:fillRect/>
          </a:stretch>
        </p:blipFill>
        <p:spPr>
          <a:xfrm>
            <a:off x="95701" y="121634"/>
            <a:ext cx="1843107" cy="192795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綠2">
      <a:dk1>
        <a:srgbClr val="060606"/>
      </a:dk1>
      <a:lt1>
        <a:srgbClr val="FFFFFF"/>
      </a:lt1>
      <a:dk2>
        <a:srgbClr val="F2F2F2"/>
      </a:dk2>
      <a:lt2>
        <a:srgbClr val="FFFFFF"/>
      </a:lt2>
      <a:accent1>
        <a:srgbClr val="90B225"/>
      </a:accent1>
      <a:accent2>
        <a:srgbClr val="7FAB4A"/>
      </a:accent2>
      <a:accent3>
        <a:srgbClr val="6CA663"/>
      </a:accent3>
      <a:accent4>
        <a:srgbClr val="5AA07D"/>
      </a:accent4>
      <a:accent5>
        <a:srgbClr val="499A97"/>
      </a:accent5>
      <a:accent6>
        <a:srgbClr val="3993B0"/>
      </a:accent6>
      <a:hlink>
        <a:srgbClr val="658BD5"/>
      </a:hlink>
      <a:folHlink>
        <a:srgbClr val="9F69A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3196</Words>
  <Application>Microsoft Office PowerPoint</Application>
  <PresentationFormat>Widescreen</PresentationFormat>
  <Paragraphs>317</Paragraphs>
  <Slides>22</Slides>
  <Notes>20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Verdana</vt:lpstr>
      <vt:lpstr>Gill Sans</vt:lpstr>
      <vt:lpstr>Noto Sans Symbols</vt:lpstr>
      <vt:lpstr>Times New Roman</vt:lpstr>
      <vt:lpstr>Microsoft YaHei</vt:lpstr>
      <vt:lpstr>Office Theme</vt:lpstr>
      <vt:lpstr>Strengthening the Enabling  Environment For Local  Economic Development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Challenges to Private Sector Engagement Prior to USAID Technical Assistance</vt:lpstr>
      <vt:lpstr>Opportunities for Engagement with Private Sector </vt:lpstr>
      <vt:lpstr>PowerPoint Presentation</vt:lpstr>
      <vt:lpstr>LEIPO Activities with USAID TA</vt:lpstr>
      <vt:lpstr>Other Activities supporting Public-Private Sector Engagement in Investment</vt:lpstr>
      <vt:lpstr>Other Activities supporting Public-Private Sector Engagement in Investment</vt:lpstr>
      <vt:lpstr>Other Activities supporting Public-Private Sector Engagement in Investment</vt:lpstr>
      <vt:lpstr>Initiatives of Puerto Princesa City to promote Women’s Participation in Economic Growth</vt:lpstr>
      <vt:lpstr>PowerPoint Presentation</vt:lpstr>
      <vt:lpstr>Results (Effect of Partnership)</vt:lpstr>
      <vt:lpstr>PowerPoint Presentation</vt:lpstr>
      <vt:lpstr>Key Contributing  Factors in Private Sector Investment </vt:lpstr>
      <vt:lpstr>Hindering  Factors on Private Sector Investment  Promotion </vt:lpstr>
      <vt:lpstr>PowerPoint Presentation</vt:lpstr>
      <vt:lpstr>Moving Towards Sustainability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Strengthening the Enabling  Environment For Local  Economic Development</dc:title>
  <dc:creator/>
  <cp:lastModifiedBy>lors</cp:lastModifiedBy>
  <cp:revision>15</cp:revision>
  <dcterms:created xsi:type="dcterms:W3CDTF">2022-07-12T16:34:12Z</dcterms:created>
  <dcterms:modified xsi:type="dcterms:W3CDTF">2022-07-12T22:08:42Z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1033-11.2.0.11191</vt:lpwstr>
  </property>
  <property fmtid="{D5CDD505-2E9C-101B-9397-08002B2CF9AE}" pid="3" name="ICV">
    <vt:lpwstr>8F9713BEAF8E42F3A94069400FEAB5BD</vt:lpwstr>
  </property>
</Properties>
</file>