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63" r:id="rId3"/>
    <p:sldId id="664" r:id="rId4"/>
    <p:sldId id="662" r:id="rId5"/>
    <p:sldId id="672" r:id="rId6"/>
    <p:sldId id="667" r:id="rId7"/>
    <p:sldId id="675" r:id="rId8"/>
    <p:sldId id="668" r:id="rId9"/>
    <p:sldId id="671" r:id="rId10"/>
    <p:sldId id="670" r:id="rId11"/>
    <p:sldId id="658" r:id="rId12"/>
    <p:sldId id="67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5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  <p15:guide id="4" orient="horz" pos="2880">
          <p15:clr>
            <a:srgbClr val="9AA0A6"/>
          </p15:clr>
        </p15:guide>
        <p15:guide id="5" orient="horz" pos="2015">
          <p15:clr>
            <a:srgbClr val="9AA0A6"/>
          </p15:clr>
        </p15:guide>
        <p15:guide id="6" orient="horz" pos="936">
          <p15:clr>
            <a:srgbClr val="9AA0A6"/>
          </p15:clr>
        </p15:guide>
        <p15:guide id="7" pos="4181">
          <p15:clr>
            <a:srgbClr val="A4A3A4"/>
          </p15:clr>
        </p15:guide>
        <p15:guide id="8" pos="3856">
          <p15:clr>
            <a:srgbClr val="A4A3A4"/>
          </p15:clr>
        </p15:guide>
        <p15:guide id="9" orient="horz" pos="2978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hUyDMCax8QTwxxY6RcLbtZLk82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ry Jose" initials="" lastIdx="2" clrIdx="0"/>
  <p:cmAuthor id="1" name="Noymee Anne Lope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8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/>
    <p:restoredTop sz="92249" autoAdjust="0"/>
  </p:normalViewPr>
  <p:slideViewPr>
    <p:cSldViewPr snapToGrid="0">
      <p:cViewPr>
        <p:scale>
          <a:sx n="80" d="100"/>
          <a:sy n="80" d="100"/>
        </p:scale>
        <p:origin x="1302" y="60"/>
      </p:cViewPr>
      <p:guideLst>
        <p:guide orient="horz" pos="975"/>
        <p:guide pos="2880"/>
        <p:guide orient="horz" pos="1800"/>
        <p:guide orient="horz" pos="2880"/>
        <p:guide orient="horz" pos="2015"/>
        <p:guide orient="horz" pos="936"/>
        <p:guide pos="4181"/>
        <p:guide pos="3856"/>
        <p:guide orient="horz" pos="2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4051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5" name="Google Shape;1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85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97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81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227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251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143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07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177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950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827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152400" y="6408096"/>
            <a:ext cx="2133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3124200" y="6408096"/>
            <a:ext cx="2895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686104" y="903314"/>
            <a:ext cx="77724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685800" y="1715549"/>
            <a:ext cx="77724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5406886" y="1208088"/>
            <a:ext cx="3584713" cy="267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</a:t>
            </a:r>
            <a:r>
              <a:rPr lang="en-US" sz="2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Mainstreaming Disaster Risk Reduction and Climate Change Adaptation in Iloilo City Development Planning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52400" y="149826"/>
            <a:ext cx="899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1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BREAKOUT SESSION 1: July 14, 2022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en-US" sz="16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Enhancing Institutional Capacity for Resilient and Inclusive Local Urban Development</a:t>
            </a:r>
            <a:endParaRPr lang="en-US" sz="1600" b="1" i="0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97" name="Google Shape;97;p5"/>
          <p:cNvCxnSpPr/>
          <p:nvPr/>
        </p:nvCxnSpPr>
        <p:spPr>
          <a:xfrm>
            <a:off x="805525" y="3878650"/>
            <a:ext cx="54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Picture 15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864AE0BF-2BD0-0641-8B4D-1194D4ED8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6" t="-471" b="61"/>
          <a:stretch>
            <a:fillRect/>
          </a:stretch>
        </p:blipFill>
        <p:spPr bwMode="auto">
          <a:xfrm>
            <a:off x="253154" y="1206654"/>
            <a:ext cx="4710950" cy="491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5">
            <a:extLst>
              <a:ext uri="{FF2B5EF4-FFF2-40B4-BE49-F238E27FC236}">
                <a16:creationId xmlns:a16="http://schemas.microsoft.com/office/drawing/2014/main" id="{C342715E-CA0E-E341-B7D2-9B93CA5FA4A0}"/>
              </a:ext>
            </a:extLst>
          </p:cNvPr>
          <p:cNvSpPr txBox="1"/>
          <p:nvPr/>
        </p:nvSpPr>
        <p:spPr>
          <a:xfrm>
            <a:off x="5400262" y="3506162"/>
            <a:ext cx="3584713" cy="267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1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Jose Roni S.J. </a:t>
            </a:r>
            <a:r>
              <a:rPr lang="en-US" sz="1200" b="1" i="0" u="none" strike="noStrike" cap="non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Penalosa</a:t>
            </a:r>
            <a:endParaRPr lang="en-US" sz="1200" b="1" i="0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City Planning and Development Coordinator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City Government of Iloilo </a:t>
            </a:r>
            <a:endParaRPr sz="1200" b="0" i="0" u="none" strike="noStrike" cap="non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218D13-861B-7B42-9F9C-30DD559F9280}"/>
              </a:ext>
            </a:extLst>
          </p:cNvPr>
          <p:cNvCxnSpPr>
            <a:cxnSpLocks/>
          </p:cNvCxnSpPr>
          <p:nvPr/>
        </p:nvCxnSpPr>
        <p:spPr>
          <a:xfrm flipH="1">
            <a:off x="3978273" y="2655369"/>
            <a:ext cx="370417" cy="394506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Google Shape;141;p23">
            <a:extLst>
              <a:ext uri="{FF2B5EF4-FFF2-40B4-BE49-F238E27FC236}">
                <a16:creationId xmlns:a16="http://schemas.microsoft.com/office/drawing/2014/main" id="{3630DD74-179B-914F-9972-D317C740D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099" y="956409"/>
            <a:ext cx="3210586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Gill Sans"/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Contributing Factors 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480439CB-0BB5-C842-9B93-2CDED54B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85" y="4440181"/>
            <a:ext cx="1457062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85DC29BB-6FC2-5140-9407-E9FE9AD1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83" y="4998064"/>
            <a:ext cx="1457061" cy="2850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Trained Staff 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514371-8FCA-F44D-AEAC-A054B94C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228" y="1547991"/>
            <a:ext cx="1457061" cy="1421238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35AB478F-747B-0949-90FE-1B1008B20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37" y="1640361"/>
            <a:ext cx="1534301" cy="8851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Good Political Climate  </a:t>
            </a: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E7E983CE-8E9D-0447-9698-AD9B1061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644" y="5315040"/>
            <a:ext cx="1457062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18929478-F383-494C-9576-A0ED4F6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11" y="5694664"/>
            <a:ext cx="1543027" cy="6543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Available Counterpart Funds </a:t>
            </a:r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DBE30068-67B5-A146-8D3E-8DD6D5CA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685" y="4087431"/>
            <a:ext cx="1457063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A98A50E0-BBC7-D44A-8EA4-C316A17F1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435" y="4404381"/>
            <a:ext cx="1538573" cy="6543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Available Planning Tools/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Technologies   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ACFC2680-7B90-DA45-8932-7EA13DDC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536" y="5139498"/>
            <a:ext cx="1503909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8F8131E8-38A8-7B40-93D8-1270D3169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312" y="5496536"/>
            <a:ext cx="1262923" cy="469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Policy Support   </a:t>
            </a:r>
          </a:p>
        </p:txBody>
      </p:sp>
      <p:sp>
        <p:nvSpPr>
          <p:cNvPr id="41" name="Oval 15">
            <a:extLst>
              <a:ext uri="{FF2B5EF4-FFF2-40B4-BE49-F238E27FC236}">
                <a16:creationId xmlns:a16="http://schemas.microsoft.com/office/drawing/2014/main" id="{7294E564-3170-364C-9760-9B15D9EB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928" y="2602564"/>
            <a:ext cx="1457061" cy="1394373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FEE20D99-FCB9-A145-A94E-3F1B6093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687" y="2985774"/>
            <a:ext cx="1454828" cy="469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Good Leadership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E138E8-A1BE-A84D-A073-D7690B6F9303}"/>
              </a:ext>
            </a:extLst>
          </p:cNvPr>
          <p:cNvSpPr/>
          <p:nvPr/>
        </p:nvSpPr>
        <p:spPr>
          <a:xfrm>
            <a:off x="2374548" y="2854799"/>
            <a:ext cx="2054533" cy="1977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E9CF2D-644A-704F-ABB6-8CD64665BFD8}"/>
              </a:ext>
            </a:extLst>
          </p:cNvPr>
          <p:cNvSpPr/>
          <p:nvPr/>
        </p:nvSpPr>
        <p:spPr bwMode="auto">
          <a:xfrm>
            <a:off x="2367447" y="3226845"/>
            <a:ext cx="2089695" cy="1700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</a:t>
            </a:r>
          </a:p>
          <a:p>
            <a:pPr marL="228600" indent="-15875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3-pronged capacity- building, partnership, TA</a:t>
            </a:r>
          </a:p>
          <a:p>
            <a:pPr marL="228600" indent="-158750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Whole of Nation approach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93675" indent="-193675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  <a:defRPr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7DD075-B4AC-7441-8A27-F4F58A8C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06" y="2976543"/>
            <a:ext cx="1457061" cy="1417559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09ED33FA-4DB7-A14C-AFFD-39AC7DE5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11" y="3019344"/>
            <a:ext cx="1853555" cy="9092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Good Business Climate</a:t>
            </a:r>
            <a:r>
              <a:rPr lang="en-US" altLang="en-US" sz="1800" dirty="0">
                <a:solidFill>
                  <a:srgbClr val="000099"/>
                </a:solidFill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9" name="Oval 15">
            <a:extLst>
              <a:ext uri="{FF2B5EF4-FFF2-40B4-BE49-F238E27FC236}">
                <a16:creationId xmlns:a16="http://schemas.microsoft.com/office/drawing/2014/main" id="{AF0D67D6-8195-7048-8E2E-8E7E07060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164" y="1363152"/>
            <a:ext cx="1454828" cy="1394373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3A24C361-52B3-EF49-9401-262D0182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931" y="1852711"/>
            <a:ext cx="1350810" cy="469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Supportive Academe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E6C391-06E5-D34E-AAD8-F7A0CFAE2DDF}"/>
              </a:ext>
            </a:extLst>
          </p:cNvPr>
          <p:cNvCxnSpPr>
            <a:cxnSpLocks/>
          </p:cNvCxnSpPr>
          <p:nvPr/>
        </p:nvCxnSpPr>
        <p:spPr>
          <a:xfrm flipV="1">
            <a:off x="3042247" y="4812514"/>
            <a:ext cx="158497" cy="469512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3C2516-6B5C-554D-B3F2-916929ADECA3}"/>
              </a:ext>
            </a:extLst>
          </p:cNvPr>
          <p:cNvCxnSpPr>
            <a:cxnSpLocks/>
            <a:stCxn id="59" idx="4"/>
          </p:cNvCxnSpPr>
          <p:nvPr/>
        </p:nvCxnSpPr>
        <p:spPr>
          <a:xfrm>
            <a:off x="3191194" y="2406344"/>
            <a:ext cx="57174" cy="498892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0579F6-1DD9-B04E-82BC-984ADF0E9F6C}"/>
              </a:ext>
            </a:extLst>
          </p:cNvPr>
          <p:cNvCxnSpPr>
            <a:cxnSpLocks/>
          </p:cNvCxnSpPr>
          <p:nvPr/>
        </p:nvCxnSpPr>
        <p:spPr>
          <a:xfrm flipH="1" flipV="1">
            <a:off x="4315353" y="4271857"/>
            <a:ext cx="493334" cy="247531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7BBC1D-3863-8E41-9020-23FA7AE62657}"/>
              </a:ext>
            </a:extLst>
          </p:cNvPr>
          <p:cNvCxnSpPr>
            <a:cxnSpLocks/>
          </p:cNvCxnSpPr>
          <p:nvPr/>
        </p:nvCxnSpPr>
        <p:spPr>
          <a:xfrm>
            <a:off x="1798169" y="3653461"/>
            <a:ext cx="610112" cy="54263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011484-D949-724D-BDBF-3876F219690F}"/>
              </a:ext>
            </a:extLst>
          </p:cNvPr>
          <p:cNvCxnSpPr>
            <a:cxnSpLocks/>
          </p:cNvCxnSpPr>
          <p:nvPr/>
        </p:nvCxnSpPr>
        <p:spPr>
          <a:xfrm flipV="1">
            <a:off x="2129528" y="4357082"/>
            <a:ext cx="386810" cy="362041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72A3613-B66B-034E-A2D1-7D7D1C12B92A}"/>
              </a:ext>
            </a:extLst>
          </p:cNvPr>
          <p:cNvCxnSpPr>
            <a:cxnSpLocks/>
          </p:cNvCxnSpPr>
          <p:nvPr/>
        </p:nvCxnSpPr>
        <p:spPr>
          <a:xfrm flipH="1">
            <a:off x="4388446" y="3376163"/>
            <a:ext cx="517057" cy="17464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010A56-5344-CE4C-A545-0591F255190E}"/>
              </a:ext>
            </a:extLst>
          </p:cNvPr>
          <p:cNvCxnSpPr>
            <a:cxnSpLocks/>
            <a:stCxn id="28" idx="5"/>
          </p:cNvCxnSpPr>
          <p:nvPr/>
        </p:nvCxnSpPr>
        <p:spPr>
          <a:xfrm>
            <a:off x="2247907" y="2761094"/>
            <a:ext cx="477628" cy="32529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15">
            <a:extLst>
              <a:ext uri="{FF2B5EF4-FFF2-40B4-BE49-F238E27FC236}">
                <a16:creationId xmlns:a16="http://schemas.microsoft.com/office/drawing/2014/main" id="{85549AD2-C441-3748-9E4E-5AA07C53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780" y="1011971"/>
            <a:ext cx="1454828" cy="1394373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445F3534-307F-5A43-A277-0F96E586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267" y="1448522"/>
            <a:ext cx="1642357" cy="469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Supportive Private Sector  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FA43C3-56BA-7F40-9DDE-E37398D703B9}"/>
              </a:ext>
            </a:extLst>
          </p:cNvPr>
          <p:cNvCxnSpPr>
            <a:cxnSpLocks/>
          </p:cNvCxnSpPr>
          <p:nvPr/>
        </p:nvCxnSpPr>
        <p:spPr>
          <a:xfrm flipH="1" flipV="1">
            <a:off x="3792923" y="4733715"/>
            <a:ext cx="273918" cy="439437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695B611-F5FD-7543-8DD5-B7920291953F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 IN ILOILO CITY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E48701-0B5C-9148-8B89-80E689BD4F85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7EE0FD-43D0-DD40-8A1F-6BD8CE261B96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1DAE272-3EFA-9148-9321-1355BC63DE1F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C76746-05A6-A548-969F-F59FD2474431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935FB9-00E1-1542-B507-4295D0629273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06D6DE58-FD0A-1E4C-8851-B1234D27C95B}"/>
              </a:ext>
            </a:extLst>
          </p:cNvPr>
          <p:cNvSpPr/>
          <p:nvPr/>
        </p:nvSpPr>
        <p:spPr>
          <a:xfrm>
            <a:off x="5567931" y="769929"/>
            <a:ext cx="2133599" cy="20110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FC0CBE9-0756-4B4F-BE0A-9EC699FCA204}"/>
              </a:ext>
            </a:extLst>
          </p:cNvPr>
          <p:cNvSpPr/>
          <p:nvPr/>
        </p:nvSpPr>
        <p:spPr bwMode="auto">
          <a:xfrm>
            <a:off x="5535955" y="1314069"/>
            <a:ext cx="2255075" cy="79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CLUP, CDP and other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Dev’t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Plans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CCA/DRR-mainstreamed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C06B7E-431F-954A-AFDA-EA22AE21BF0A}"/>
              </a:ext>
            </a:extLst>
          </p:cNvPr>
          <p:cNvCxnSpPr>
            <a:cxnSpLocks/>
          </p:cNvCxnSpPr>
          <p:nvPr/>
        </p:nvCxnSpPr>
        <p:spPr>
          <a:xfrm flipV="1">
            <a:off x="4241445" y="2352217"/>
            <a:ext cx="1552364" cy="866673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29" grpId="0"/>
      <p:bldP spid="30" grpId="0" animBg="1"/>
      <p:bldP spid="31" grpId="0"/>
      <p:bldP spid="33" grpId="0" animBg="1"/>
      <p:bldP spid="34" grpId="0"/>
      <p:bldP spid="35" grpId="0" animBg="1"/>
      <p:bldP spid="36" grpId="0"/>
      <p:bldP spid="41" grpId="0" animBg="1"/>
      <p:bldP spid="43" grpId="0"/>
      <p:bldP spid="47" grpId="0" animBg="1"/>
      <p:bldP spid="48" grpId="0"/>
      <p:bldP spid="49" grpId="0" animBg="1"/>
      <p:bldP spid="50" grpId="0"/>
      <p:bldP spid="59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D3EB943-1030-594F-B40B-8AE09EF9E542}"/>
              </a:ext>
            </a:extLst>
          </p:cNvPr>
          <p:cNvSpPr/>
          <p:nvPr/>
        </p:nvSpPr>
        <p:spPr>
          <a:xfrm rot="16200000">
            <a:off x="4964161" y="2368800"/>
            <a:ext cx="5153170" cy="2877931"/>
          </a:xfrm>
          <a:prstGeom prst="roundRect">
            <a:avLst>
              <a:gd name="adj" fmla="val 145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11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CBF61D-516E-FB42-8DD0-522FCDAB28B9}"/>
              </a:ext>
            </a:extLst>
          </p:cNvPr>
          <p:cNvGrpSpPr/>
          <p:nvPr/>
        </p:nvGrpSpPr>
        <p:grpSpPr>
          <a:xfrm>
            <a:off x="211009" y="1219779"/>
            <a:ext cx="5613361" cy="2289407"/>
            <a:chOff x="1481009" y="2273879"/>
            <a:chExt cx="5613361" cy="228940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4DCA207-EF44-AC43-A49A-D09BDBEAF9DD}"/>
                </a:ext>
              </a:extLst>
            </p:cNvPr>
            <p:cNvGrpSpPr/>
            <p:nvPr/>
          </p:nvGrpSpPr>
          <p:grpSpPr>
            <a:xfrm rot="16200000">
              <a:off x="3142986" y="611902"/>
              <a:ext cx="2289407" cy="5613361"/>
              <a:chOff x="685401" y="1151517"/>
              <a:chExt cx="2289407" cy="5613361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38941216-1FFF-F046-A0A4-6C602A266BFB}"/>
                  </a:ext>
                </a:extLst>
              </p:cNvPr>
              <p:cNvSpPr/>
              <p:nvPr/>
            </p:nvSpPr>
            <p:spPr>
              <a:xfrm>
                <a:off x="685401" y="1151517"/>
                <a:ext cx="2289407" cy="5613361"/>
              </a:xfrm>
              <a:prstGeom prst="roundRect">
                <a:avLst>
                  <a:gd name="adj" fmla="val 1455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6B6B0BE-28A1-2748-A69E-E8CB4939A6A9}"/>
                  </a:ext>
                </a:extLst>
              </p:cNvPr>
              <p:cNvGrpSpPr/>
              <p:nvPr/>
            </p:nvGrpSpPr>
            <p:grpSpPr>
              <a:xfrm>
                <a:off x="872453" y="1308075"/>
                <a:ext cx="1589472" cy="5353222"/>
                <a:chOff x="3099449" y="1308075"/>
                <a:chExt cx="1589472" cy="5353222"/>
              </a:xfrm>
            </p:grpSpPr>
            <p:sp>
              <p:nvSpPr>
                <p:cNvPr id="38" name="Oval 15">
                  <a:extLst>
                    <a:ext uri="{FF2B5EF4-FFF2-40B4-BE49-F238E27FC236}">
                      <a16:creationId xmlns:a16="http://schemas.microsoft.com/office/drawing/2014/main" id="{BE6D04C2-BB50-7944-8ECD-AA3411BD2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2150" y="3169038"/>
                  <a:ext cx="1569534" cy="1632577"/>
                </a:xfrm>
                <a:prstGeom prst="ellipse">
                  <a:avLst/>
                </a:prstGeom>
                <a:solidFill>
                  <a:srgbClr val="EFB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PH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 Box 8">
                  <a:extLst>
                    <a:ext uri="{FF2B5EF4-FFF2-40B4-BE49-F238E27FC236}">
                      <a16:creationId xmlns:a16="http://schemas.microsoft.com/office/drawing/2014/main" id="{348DDD1A-6DC7-2849-93E4-9B009EAF5A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972860" y="3761446"/>
                  <a:ext cx="1828800" cy="3090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1800" dirty="0">
                      <a:solidFill>
                        <a:srgbClr val="000099"/>
                      </a:solidFill>
                      <a:cs typeface="Calibri" panose="020F0502020204030204" pitchFamily="34" charset="0"/>
                    </a:rPr>
                    <a:t>Policies   </a:t>
                  </a: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694BDE2-272F-DE48-A2BE-2261DC6E87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99449" y="1429781"/>
                  <a:ext cx="1569533" cy="1615722"/>
                </a:xfrm>
                <a:prstGeom prst="ellipse">
                  <a:avLst/>
                </a:prstGeom>
                <a:solidFill>
                  <a:srgbClr val="EFB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PH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 Box 8">
                  <a:extLst>
                    <a:ext uri="{FF2B5EF4-FFF2-40B4-BE49-F238E27FC236}">
                      <a16:creationId xmlns:a16="http://schemas.microsoft.com/office/drawing/2014/main" id="{EAA9B2BC-8F22-C64F-8672-3B6B21E953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207605" y="1860196"/>
                  <a:ext cx="1828800" cy="7245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sz="3600" b="1" dirty="0">
                    <a:solidFill>
                      <a:srgbClr val="000099"/>
                    </a:solidFill>
                    <a:latin typeface="+mn-lt"/>
                  </a:endParaRPr>
                </a:p>
                <a:p>
                  <a:pPr algn="ctr"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1800" dirty="0">
                      <a:solidFill>
                        <a:srgbClr val="000099"/>
                      </a:solidFill>
                      <a:cs typeface="Calibri" panose="020F0502020204030204" pitchFamily="34" charset="0"/>
                    </a:rPr>
                    <a:t>Plans </a:t>
                  </a:r>
                </a:p>
              </p:txBody>
            </p:sp>
            <p:sp>
              <p:nvSpPr>
                <p:cNvPr id="42" name="Oval 15">
                  <a:extLst>
                    <a:ext uri="{FF2B5EF4-FFF2-40B4-BE49-F238E27FC236}">
                      <a16:creationId xmlns:a16="http://schemas.microsoft.com/office/drawing/2014/main" id="{617101B1-3820-024B-8A40-F8C615F8F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9386" y="4910552"/>
                  <a:ext cx="1569535" cy="1625782"/>
                </a:xfrm>
                <a:prstGeom prst="ellipse">
                  <a:avLst/>
                </a:prstGeom>
                <a:solidFill>
                  <a:srgbClr val="EFB8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PH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" name="Text Box 8">
                  <a:extLst>
                    <a:ext uri="{FF2B5EF4-FFF2-40B4-BE49-F238E27FC236}">
                      <a16:creationId xmlns:a16="http://schemas.microsoft.com/office/drawing/2014/main" id="{419A8A1C-82BB-E447-A910-3870F75FE4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963130" y="5488493"/>
                  <a:ext cx="1828800" cy="5168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altLang="en-US" sz="1800" dirty="0">
                      <a:solidFill>
                        <a:srgbClr val="000099"/>
                      </a:solidFill>
                      <a:cs typeface="Calibri" panose="020F0502020204030204" pitchFamily="34" charset="0"/>
                    </a:rPr>
                    <a:t>Work Structures and Systems</a:t>
                  </a:r>
                </a:p>
              </p:txBody>
            </p:sp>
          </p:grpSp>
        </p:grp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6D4CB938-6844-5541-9676-C02C82745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361" y="2351155"/>
              <a:ext cx="53599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2000" b="1" dirty="0">
                  <a:solidFill>
                    <a:schemeClr val="bg1"/>
                  </a:solidFill>
                  <a:ea typeface="Gill Sans"/>
                  <a:cs typeface="Calibri" panose="020F0502020204030204" pitchFamily="34" charset="0"/>
                  <a:sym typeface="Gill Sans"/>
                </a:rPr>
                <a:t>Climate-Ready and Disaster-Prepared Iloilo City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247C3D-475B-1340-8BE2-4E94873DA351}"/>
              </a:ext>
            </a:extLst>
          </p:cNvPr>
          <p:cNvGrpSpPr/>
          <p:nvPr/>
        </p:nvGrpSpPr>
        <p:grpSpPr>
          <a:xfrm>
            <a:off x="211009" y="4152898"/>
            <a:ext cx="5829312" cy="2227164"/>
            <a:chOff x="211009" y="1054098"/>
            <a:chExt cx="5829312" cy="2227164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B03850D-6541-1D46-B9E1-CA8839B6985C}"/>
                </a:ext>
              </a:extLst>
            </p:cNvPr>
            <p:cNvSpPr/>
            <p:nvPr/>
          </p:nvSpPr>
          <p:spPr>
            <a:xfrm rot="16200000">
              <a:off x="1904108" y="-639001"/>
              <a:ext cx="2227164" cy="5613361"/>
            </a:xfrm>
            <a:prstGeom prst="roundRect">
              <a:avLst>
                <a:gd name="adj" fmla="val 145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3399755-39EF-4141-AB19-232A519CA2D5}"/>
                </a:ext>
              </a:extLst>
            </p:cNvPr>
            <p:cNvSpPr/>
            <p:nvPr/>
          </p:nvSpPr>
          <p:spPr>
            <a:xfrm>
              <a:off x="2199741" y="1784310"/>
              <a:ext cx="1648022" cy="135867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Technical Assistance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49DF6061-C7E7-1C43-9371-F6528E38A178}"/>
                </a:ext>
              </a:extLst>
            </p:cNvPr>
            <p:cNvSpPr/>
            <p:nvPr/>
          </p:nvSpPr>
          <p:spPr>
            <a:xfrm>
              <a:off x="366304" y="1783681"/>
              <a:ext cx="1648022" cy="131924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1800" dirty="0">
                  <a:solidFill>
                    <a:schemeClr val="tx1"/>
                  </a:solidFill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Partnership Building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D39ACB0-7E68-CA41-9AFE-A05DB67EE24D}"/>
                </a:ext>
              </a:extLst>
            </p:cNvPr>
            <p:cNvSpPr/>
            <p:nvPr/>
          </p:nvSpPr>
          <p:spPr>
            <a:xfrm>
              <a:off x="4028172" y="1777017"/>
              <a:ext cx="1648022" cy="1325907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8B615D8-12EE-D048-AE68-2EBAA620CD09}"/>
                </a:ext>
              </a:extLst>
            </p:cNvPr>
            <p:cNvSpPr txBox="1"/>
            <p:nvPr/>
          </p:nvSpPr>
          <p:spPr>
            <a:xfrm>
              <a:off x="4399862" y="2085544"/>
              <a:ext cx="16404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568" lvl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3355"/>
              </a:pPr>
              <a:r>
                <a:rPr lang="en-US" sz="1800" dirty="0"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Capacity-building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07D83EE-287B-3E4A-8165-4A71A0C6B3E1}"/>
              </a:ext>
            </a:extLst>
          </p:cNvPr>
          <p:cNvCxnSpPr>
            <a:cxnSpLocks/>
          </p:cNvCxnSpPr>
          <p:nvPr/>
        </p:nvCxnSpPr>
        <p:spPr>
          <a:xfrm flipV="1">
            <a:off x="3038137" y="3556000"/>
            <a:ext cx="0" cy="553342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36FE6C8-AE2C-314E-A28F-AA0650D5A178}"/>
              </a:ext>
            </a:extLst>
          </p:cNvPr>
          <p:cNvSpPr/>
          <p:nvPr/>
        </p:nvSpPr>
        <p:spPr bwMode="auto">
          <a:xfrm>
            <a:off x="24929" y="4736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SUSTAINABILITY OF ACHIEVEMENTS / MANAGEMENT OF FUTURE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8029C2-CE28-3949-A7AE-0729CF81911D}"/>
              </a:ext>
            </a:extLst>
          </p:cNvPr>
          <p:cNvSpPr txBox="1"/>
          <p:nvPr/>
        </p:nvSpPr>
        <p:spPr>
          <a:xfrm>
            <a:off x="6131263" y="1705749"/>
            <a:ext cx="2877929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 of  proposals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for bankable climate-focused projects for domestic and international funding</a:t>
            </a:r>
          </a:p>
          <a:p>
            <a:pPr marL="3111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mobilization of both internal and external resources for CCAM-DRR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(harness increased NTA share) climate-linked funding mechanisms</a:t>
            </a:r>
          </a:p>
          <a:p>
            <a:pPr marL="3111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lvl="0" indent="-171450"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adoption of a capacity development roadmap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(w/ skills enhancement in accessing and using climate change data for climate-resilient and risk-sensitive planning</a:t>
            </a:r>
          </a:p>
          <a:p>
            <a:pPr marL="311150" lvl="0" indent="-171450">
              <a:buSzPts val="1400"/>
              <a:buFont typeface="Arial" panose="020B0604020202020204" pitchFamily="34" charset="0"/>
              <a:buChar char="•"/>
            </a:pPr>
            <a:endParaRPr lang="en-US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lvl="0" indent="-171450">
              <a:buSzPts val="14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city-barangay development plan harmonization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integrating GIS-ICT in strategic planning and implementation, participatory monitoring and evaluation of local plans, among others. </a:t>
            </a:r>
          </a:p>
          <a:p>
            <a:pPr marL="3111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0612B1D-4DF9-8347-8E12-5D15F590DA75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5D690AF-FDFF-554C-9FD7-CE5B65FE7569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36AEC20-B5EE-C346-8471-1A9EB988A0D5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30F96B-DFD2-E343-BCCF-8339A589A748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FF12CDB-603A-554A-9F97-C9E1D02D7288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8">
            <a:extLst>
              <a:ext uri="{FF2B5EF4-FFF2-40B4-BE49-F238E27FC236}">
                <a16:creationId xmlns:a16="http://schemas.microsoft.com/office/drawing/2014/main" id="{D08B01F2-4BD0-D740-887E-A8023A341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61" y="4205355"/>
            <a:ext cx="535996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5568" lvl="0" algn="ctr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2000" b="1" dirty="0">
                <a:solidFill>
                  <a:schemeClr val="bg1"/>
                </a:solidFill>
                <a:ea typeface="Gill Sans"/>
                <a:cs typeface="Calibri" panose="020F0502020204030204" pitchFamily="34" charset="0"/>
                <a:sym typeface="Gill Sans"/>
              </a:rPr>
              <a:t>SURGE-Learned Initiatives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A51B582-9672-4A44-AC0B-0F0DC76789C6}"/>
              </a:ext>
            </a:extLst>
          </p:cNvPr>
          <p:cNvCxnSpPr>
            <a:cxnSpLocks/>
          </p:cNvCxnSpPr>
          <p:nvPr/>
        </p:nvCxnSpPr>
        <p:spPr>
          <a:xfrm flipH="1">
            <a:off x="5422901" y="5575300"/>
            <a:ext cx="846921" cy="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8">
            <a:extLst>
              <a:ext uri="{FF2B5EF4-FFF2-40B4-BE49-F238E27FC236}">
                <a16:creationId xmlns:a16="http://schemas.microsoft.com/office/drawing/2014/main" id="{9611F645-1996-C543-A146-4E1E6461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145" y="1310495"/>
            <a:ext cx="2758167" cy="34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5568" lvl="0" algn="ctr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2000" b="1" dirty="0">
                <a:solidFill>
                  <a:schemeClr val="accent1"/>
                </a:solidFill>
                <a:ea typeface="Gill Sans"/>
                <a:cs typeface="Calibri" panose="020F0502020204030204" pitchFamily="34" charset="0"/>
                <a:sym typeface="Gill Sans"/>
              </a:rPr>
              <a:t>Needed Tasks</a:t>
            </a:r>
          </a:p>
        </p:txBody>
      </p:sp>
    </p:spTree>
    <p:extLst>
      <p:ext uri="{BB962C8B-B14F-4D97-AF65-F5344CB8AC3E}">
        <p14:creationId xmlns:p14="http://schemas.microsoft.com/office/powerpoint/2010/main" val="26375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6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/>
        </p:nvSpPr>
        <p:spPr>
          <a:xfrm>
            <a:off x="5406886" y="1208088"/>
            <a:ext cx="3584713" cy="267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THANK YOU VERY MUCH.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cxnSp>
        <p:nvCxnSpPr>
          <p:cNvPr id="97" name="Google Shape;97;p5"/>
          <p:cNvCxnSpPr/>
          <p:nvPr/>
        </p:nvCxnSpPr>
        <p:spPr>
          <a:xfrm>
            <a:off x="805525" y="3878650"/>
            <a:ext cx="5406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AFB29B28-14A9-7946-AC24-87716DEC7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" r="5705"/>
          <a:stretch>
            <a:fillRect/>
          </a:stretch>
        </p:blipFill>
        <p:spPr bwMode="auto">
          <a:xfrm>
            <a:off x="69850" y="852488"/>
            <a:ext cx="389255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53F137B-EBAC-654A-A1A1-ACC741FC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76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Partnerships work!</a:t>
            </a:r>
          </a:p>
        </p:txBody>
      </p:sp>
    </p:spTree>
    <p:extLst>
      <p:ext uri="{BB962C8B-B14F-4D97-AF65-F5344CB8AC3E}">
        <p14:creationId xmlns:p14="http://schemas.microsoft.com/office/powerpoint/2010/main" val="42305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5C36E9-16F0-4845-8548-067ACE181DA1}"/>
              </a:ext>
            </a:extLst>
          </p:cNvPr>
          <p:cNvGrpSpPr/>
          <p:nvPr/>
        </p:nvGrpSpPr>
        <p:grpSpPr>
          <a:xfrm>
            <a:off x="2622587" y="1908223"/>
            <a:ext cx="3448013" cy="3919246"/>
            <a:chOff x="3295687" y="2047923"/>
            <a:chExt cx="3448013" cy="391924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BC39F5-0498-A840-9CBD-3F2374F0C88C}"/>
                </a:ext>
              </a:extLst>
            </p:cNvPr>
            <p:cNvSpPr/>
            <p:nvPr/>
          </p:nvSpPr>
          <p:spPr bwMode="auto">
            <a:xfrm>
              <a:off x="3295687" y="2047923"/>
              <a:ext cx="34480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Development Trend 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0F84C92-BA44-B742-B393-24999E6C8484}"/>
                </a:ext>
              </a:extLst>
            </p:cNvPr>
            <p:cNvSpPr/>
            <p:nvPr/>
          </p:nvSpPr>
          <p:spPr bwMode="auto">
            <a:xfrm>
              <a:off x="3295687" y="3978323"/>
              <a:ext cx="2717800" cy="319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Factor Affecting Trend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204685-3B6E-B840-B893-F9161204266C}"/>
                </a:ext>
              </a:extLst>
            </p:cNvPr>
            <p:cNvSpPr/>
            <p:nvPr/>
          </p:nvSpPr>
          <p:spPr bwMode="auto">
            <a:xfrm>
              <a:off x="3295687" y="5426123"/>
              <a:ext cx="2824199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800" b="1" dirty="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Management of Trends and Factors affecting them </a:t>
              </a:r>
            </a:p>
          </p:txBody>
        </p:sp>
      </p:grp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476E4-BA3E-B84E-ADA1-FF01FA35AE24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BACKGROUND 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8885BCF5-42D8-8441-9058-BBB0DBA3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72" y="1446419"/>
            <a:ext cx="1423363" cy="11400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FFFF00"/>
                </a:solidFill>
                <a:cs typeface="Calibri" panose="020F0502020204030204" pitchFamily="34" charset="0"/>
              </a:rPr>
              <a:t>How it reshaped the city  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5301DA3F-1E0C-5E4E-981F-82DE9359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26" y="3717583"/>
            <a:ext cx="1828800" cy="5168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FFFF00"/>
                </a:solidFill>
                <a:cs typeface="Calibri" panose="020F0502020204030204" pitchFamily="34" charset="0"/>
              </a:rPr>
              <a:t>How it affected people    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82E721A5-5B75-D64B-AACE-25815319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8" y="5477543"/>
            <a:ext cx="1828800" cy="5168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FFFF00"/>
                </a:solidFill>
                <a:cs typeface="Calibri" panose="020F0502020204030204" pitchFamily="34" charset="0"/>
              </a:rPr>
              <a:t>How it affected its neighbors  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F322C1-BD37-124E-ABFC-0130834D9E06}"/>
              </a:ext>
            </a:extLst>
          </p:cNvPr>
          <p:cNvGrpSpPr/>
          <p:nvPr/>
        </p:nvGrpSpPr>
        <p:grpSpPr>
          <a:xfrm>
            <a:off x="2523179" y="798248"/>
            <a:ext cx="7000582" cy="5982160"/>
            <a:chOff x="2485079" y="802100"/>
            <a:chExt cx="7000582" cy="5982160"/>
          </a:xfrm>
        </p:grpSpPr>
        <p:pic>
          <p:nvPicPr>
            <p:cNvPr id="39" name="Picture 9" descr="1977LandUsePlan">
              <a:extLst>
                <a:ext uri="{FF2B5EF4-FFF2-40B4-BE49-F238E27FC236}">
                  <a16:creationId xmlns:a16="http://schemas.microsoft.com/office/drawing/2014/main" id="{85564C7B-5995-D849-8ED5-4664B8836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2000" r="9000"/>
            <a:stretch>
              <a:fillRect/>
            </a:stretch>
          </p:blipFill>
          <p:spPr bwMode="auto">
            <a:xfrm>
              <a:off x="2580329" y="853080"/>
              <a:ext cx="3072124" cy="2630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BAF188C0-D553-2141-BA26-EC3B576F5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9" t="5473" r="31004" b="4512"/>
            <a:stretch>
              <a:fillRect/>
            </a:stretch>
          </p:blipFill>
          <p:spPr bwMode="auto">
            <a:xfrm>
              <a:off x="2580329" y="3879499"/>
              <a:ext cx="2717800" cy="265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E:\NEW\PROPOSED ZONING MAP (3).jpg">
              <a:extLst>
                <a:ext uri="{FF2B5EF4-FFF2-40B4-BE49-F238E27FC236}">
                  <a16:creationId xmlns:a16="http://schemas.microsoft.com/office/drawing/2014/main" id="{10DF5AFC-C1D4-A543-A476-051268F86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87"/>
            <a:stretch>
              <a:fillRect/>
            </a:stretch>
          </p:blipFill>
          <p:spPr bwMode="auto">
            <a:xfrm>
              <a:off x="5642060" y="3753723"/>
              <a:ext cx="3492500" cy="303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26AE1926-9F8E-AA4B-B1E7-3062319AB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" t="2190" r="18117" b="1225"/>
            <a:stretch>
              <a:fillRect/>
            </a:stretch>
          </p:blipFill>
          <p:spPr bwMode="auto">
            <a:xfrm>
              <a:off x="5591260" y="802100"/>
              <a:ext cx="3492500" cy="287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93F41C9-B19F-4149-AEAC-3F4FF932EA12}"/>
                </a:ext>
              </a:extLst>
            </p:cNvPr>
            <p:cNvSpPr/>
            <p:nvPr/>
          </p:nvSpPr>
          <p:spPr bwMode="auto">
            <a:xfrm>
              <a:off x="6913911" y="3359817"/>
              <a:ext cx="257175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2021-2029 Iloilo City CLUP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B6E44E-25DA-C248-BA79-2A22FA1821FF}"/>
                </a:ext>
              </a:extLst>
            </p:cNvPr>
            <p:cNvSpPr/>
            <p:nvPr/>
          </p:nvSpPr>
          <p:spPr bwMode="auto">
            <a:xfrm>
              <a:off x="6874582" y="6494463"/>
              <a:ext cx="257175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2011-2020 Iloilo City CLUP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694BC8-62D0-C143-AC30-C2786B1B2A63}"/>
                </a:ext>
              </a:extLst>
            </p:cNvPr>
            <p:cNvSpPr/>
            <p:nvPr/>
          </p:nvSpPr>
          <p:spPr bwMode="auto">
            <a:xfrm>
              <a:off x="3417301" y="6446123"/>
              <a:ext cx="257175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1998-2011 Iloilo City CLUP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C98DF39-757C-CC44-A15C-AC95B0018C3E}"/>
                </a:ext>
              </a:extLst>
            </p:cNvPr>
            <p:cNvSpPr/>
            <p:nvPr/>
          </p:nvSpPr>
          <p:spPr bwMode="auto">
            <a:xfrm>
              <a:off x="2485079" y="3420251"/>
              <a:ext cx="278765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1977 Iloilo City Land Use Plan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75A4146-F96F-AB48-A773-C3EBE480D4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85801" y="3782964"/>
              <a:ext cx="1850" cy="626806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5A6BC6-1A72-7542-A422-61F0FDAF830C}"/>
                </a:ext>
              </a:extLst>
            </p:cNvPr>
            <p:cNvCxnSpPr>
              <a:cxnSpLocks/>
            </p:cNvCxnSpPr>
            <p:nvPr/>
          </p:nvCxnSpPr>
          <p:spPr>
            <a:xfrm>
              <a:off x="5501149" y="5159471"/>
              <a:ext cx="634167" cy="0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4E3B400-7F80-D74A-8715-07196F2165E4}"/>
                </a:ext>
              </a:extLst>
            </p:cNvPr>
            <p:cNvCxnSpPr>
              <a:cxnSpLocks/>
            </p:cNvCxnSpPr>
            <p:nvPr/>
          </p:nvCxnSpPr>
          <p:spPr>
            <a:xfrm>
              <a:off x="3406875" y="3782964"/>
              <a:ext cx="0" cy="653847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7D95A3-A4E4-5F43-AB5C-8B90A3A86A38}"/>
              </a:ext>
            </a:extLst>
          </p:cNvPr>
          <p:cNvGrpSpPr/>
          <p:nvPr/>
        </p:nvGrpSpPr>
        <p:grpSpPr>
          <a:xfrm>
            <a:off x="88499" y="853081"/>
            <a:ext cx="2403978" cy="5911797"/>
            <a:chOff x="88499" y="853081"/>
            <a:chExt cx="2403978" cy="5911797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1651519-8E69-AA46-A4FD-193B1DF132BD}"/>
                </a:ext>
              </a:extLst>
            </p:cNvPr>
            <p:cNvSpPr/>
            <p:nvPr/>
          </p:nvSpPr>
          <p:spPr>
            <a:xfrm>
              <a:off x="88499" y="853081"/>
              <a:ext cx="2403978" cy="5911797"/>
            </a:xfrm>
            <a:prstGeom prst="roundRect">
              <a:avLst>
                <a:gd name="adj" fmla="val 145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64AE868-A650-4046-AFEE-3F2F725D32C5}"/>
                </a:ext>
              </a:extLst>
            </p:cNvPr>
            <p:cNvSpPr/>
            <p:nvPr/>
          </p:nvSpPr>
          <p:spPr bwMode="auto">
            <a:xfrm>
              <a:off x="495300" y="904924"/>
              <a:ext cx="18288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Challenges 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C21B228-DE99-C74A-9170-EFD626051829}"/>
                </a:ext>
              </a:extLst>
            </p:cNvPr>
            <p:cNvGrpSpPr/>
            <p:nvPr/>
          </p:nvGrpSpPr>
          <p:grpSpPr>
            <a:xfrm>
              <a:off x="317034" y="1455168"/>
              <a:ext cx="1882775" cy="5106533"/>
              <a:chOff x="2544030" y="1455168"/>
              <a:chExt cx="1882775" cy="5106533"/>
            </a:xfrm>
          </p:grpSpPr>
          <p:sp>
            <p:nvSpPr>
              <p:cNvPr id="55" name="Oval 15">
                <a:extLst>
                  <a:ext uri="{FF2B5EF4-FFF2-40B4-BE49-F238E27FC236}">
                    <a16:creationId xmlns:a16="http://schemas.microsoft.com/office/drawing/2014/main" id="{67144DBD-4A3E-3742-9D21-4A3009615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249" y="3194423"/>
                <a:ext cx="1671589" cy="1632577"/>
              </a:xfrm>
              <a:prstGeom prst="ellipse">
                <a:avLst/>
              </a:prstGeom>
              <a:solidFill>
                <a:srgbClr val="EFB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P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Text Box 8">
                <a:extLst>
                  <a:ext uri="{FF2B5EF4-FFF2-40B4-BE49-F238E27FC236}">
                    <a16:creationId xmlns:a16="http://schemas.microsoft.com/office/drawing/2014/main" id="{9B9E8DC5-8CF2-2F4A-9F3D-C732F6989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3760" y="3697915"/>
                <a:ext cx="1828800" cy="516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800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CC and DR Vulnerability   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1A48A0-CF14-D94C-B437-911490BD6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549" y="1455168"/>
                <a:ext cx="1673638" cy="1615722"/>
              </a:xfrm>
              <a:prstGeom prst="ellipse">
                <a:avLst/>
              </a:prstGeom>
              <a:solidFill>
                <a:srgbClr val="EFB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P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Text Box 8">
                <a:extLst>
                  <a:ext uri="{FF2B5EF4-FFF2-40B4-BE49-F238E27FC236}">
                    <a16:creationId xmlns:a16="http://schemas.microsoft.com/office/drawing/2014/main" id="{10B1079C-EBCB-D348-A67D-FCCDA11ED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8005" y="1529987"/>
                <a:ext cx="1828800" cy="94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3600" b="1" dirty="0">
                  <a:solidFill>
                    <a:srgbClr val="000099"/>
                  </a:solidFill>
                  <a:latin typeface="+mn-lt"/>
                </a:endParaRPr>
              </a:p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800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Rapid Urbanization </a:t>
                </a:r>
              </a:p>
            </p:txBody>
          </p:sp>
          <p:sp>
            <p:nvSpPr>
              <p:cNvPr id="59" name="Oval 15">
                <a:extLst>
                  <a:ext uri="{FF2B5EF4-FFF2-40B4-BE49-F238E27FC236}">
                    <a16:creationId xmlns:a16="http://schemas.microsoft.com/office/drawing/2014/main" id="{36274C24-06CB-1E44-8A1D-5700FA2E1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486" y="4935919"/>
                <a:ext cx="1684009" cy="1625782"/>
              </a:xfrm>
              <a:prstGeom prst="ellipse">
                <a:avLst/>
              </a:prstGeom>
              <a:solidFill>
                <a:srgbClr val="EFB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P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Text Box 8">
                <a:extLst>
                  <a:ext uri="{FF2B5EF4-FFF2-40B4-BE49-F238E27FC236}">
                    <a16:creationId xmlns:a16="http://schemas.microsoft.com/office/drawing/2014/main" id="{77F14BF0-BCCC-A54B-A364-60A4224E76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30" y="5297979"/>
                <a:ext cx="1828800" cy="932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800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poor climate </a:t>
                </a:r>
              </a:p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800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&amp; risk-sensitive planning &amp; infra </a:t>
                </a:r>
                <a:r>
                  <a:rPr lang="en-US" altLang="en-US" sz="1800" dirty="0" err="1">
                    <a:solidFill>
                      <a:srgbClr val="000099"/>
                    </a:solidFill>
                    <a:cs typeface="Calibri" panose="020F0502020204030204" pitchFamily="34" charset="0"/>
                  </a:rPr>
                  <a:t>dev’t</a:t>
                </a:r>
                <a:r>
                  <a:rPr lang="en-US" altLang="en-US" sz="1800" dirty="0">
                    <a:solidFill>
                      <a:srgbClr val="000099"/>
                    </a:solidFill>
                    <a:cs typeface="Calibri" panose="020F0502020204030204" pitchFamily="34" charset="0"/>
                  </a:rPr>
                  <a:t>.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FC8B9D8-4403-3C49-BD89-370B6BDCF0B7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FC75B4-0342-8B4C-A8AD-624D7CAED3DF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A074265-7720-DD46-98EE-E83882AD8F21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11D69DD-A04E-E94E-8E5D-51D13C57748A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59B5D20-A4C8-7840-A16F-73B00F928DB1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9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6" name="Google Shape;116;p2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476E4-BA3E-B84E-ADA1-FF01FA35AE24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BACKGROUND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651519-8E69-AA46-A4FD-193B1DF132BD}"/>
              </a:ext>
            </a:extLst>
          </p:cNvPr>
          <p:cNvSpPr/>
          <p:nvPr/>
        </p:nvSpPr>
        <p:spPr>
          <a:xfrm>
            <a:off x="88503" y="853081"/>
            <a:ext cx="2403978" cy="5911797"/>
          </a:xfrm>
          <a:prstGeom prst="roundRect">
            <a:avLst>
              <a:gd name="adj" fmla="val 140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623C85-C6A3-E54C-97C3-65BDB5FB5BBD}"/>
              </a:ext>
            </a:extLst>
          </p:cNvPr>
          <p:cNvGrpSpPr/>
          <p:nvPr/>
        </p:nvGrpSpPr>
        <p:grpSpPr>
          <a:xfrm>
            <a:off x="317034" y="1455168"/>
            <a:ext cx="1882775" cy="5106533"/>
            <a:chOff x="2544030" y="1455168"/>
            <a:chExt cx="1882775" cy="5106533"/>
          </a:xfrm>
        </p:grpSpPr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DEA0DAE7-8EBC-634B-BE86-79115E08E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249" y="3194423"/>
              <a:ext cx="1671589" cy="1632577"/>
            </a:xfrm>
            <a:prstGeom prst="ellipse">
              <a:avLst/>
            </a:prstGeom>
            <a:solidFill>
              <a:srgbClr val="EFB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94677354-78DA-394E-A1A9-34944E926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760" y="3697915"/>
              <a:ext cx="1828800" cy="5168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solidFill>
                    <a:srgbClr val="000099"/>
                  </a:solidFill>
                  <a:cs typeface="Calibri" panose="020F0502020204030204" pitchFamily="34" charset="0"/>
                </a:rPr>
                <a:t>CC and DR Vulnerability   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64B2E0B-EC85-004E-80C4-09A8EC774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549" y="1455168"/>
              <a:ext cx="1673638" cy="1615722"/>
            </a:xfrm>
            <a:prstGeom prst="ellipse">
              <a:avLst/>
            </a:prstGeom>
            <a:solidFill>
              <a:srgbClr val="EFB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2" name="Text Box 8">
              <a:extLst>
                <a:ext uri="{FF2B5EF4-FFF2-40B4-BE49-F238E27FC236}">
                  <a16:creationId xmlns:a16="http://schemas.microsoft.com/office/drawing/2014/main" id="{9EDB9BEC-FF7E-354B-A16F-57A0734CC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005" y="1529987"/>
              <a:ext cx="1828800" cy="9470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3600" b="1" dirty="0">
                <a:solidFill>
                  <a:srgbClr val="000099"/>
                </a:solidFill>
                <a:latin typeface="+mn-lt"/>
              </a:endParaRPr>
            </a:p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solidFill>
                    <a:srgbClr val="000099"/>
                  </a:solidFill>
                  <a:cs typeface="Calibri" panose="020F0502020204030204" pitchFamily="34" charset="0"/>
                </a:rPr>
                <a:t>Rapid Urbanization </a:t>
              </a: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6742110E-541A-F74E-A4B4-6D5F4EE6B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486" y="4935919"/>
              <a:ext cx="1684009" cy="1625782"/>
            </a:xfrm>
            <a:prstGeom prst="ellipse">
              <a:avLst/>
            </a:prstGeom>
            <a:solidFill>
              <a:srgbClr val="EFB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4" name="Text Box 8">
              <a:extLst>
                <a:ext uri="{FF2B5EF4-FFF2-40B4-BE49-F238E27FC236}">
                  <a16:creationId xmlns:a16="http://schemas.microsoft.com/office/drawing/2014/main" id="{DC27353F-B741-2F45-AE80-46747BD8A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30" y="5297979"/>
              <a:ext cx="1828800" cy="9323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solidFill>
                    <a:srgbClr val="000099"/>
                  </a:solidFill>
                  <a:cs typeface="Calibri" panose="020F0502020204030204" pitchFamily="34" charset="0"/>
                </a:rPr>
                <a:t>poor climate </a:t>
              </a:r>
            </a:p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800" dirty="0">
                  <a:solidFill>
                    <a:srgbClr val="000099"/>
                  </a:solidFill>
                  <a:cs typeface="Calibri" panose="020F0502020204030204" pitchFamily="34" charset="0"/>
                </a:rPr>
                <a:t>&amp; risk-sensitive planning &amp; infra </a:t>
              </a:r>
              <a:r>
                <a:rPr lang="en-US" altLang="en-US" sz="1800" dirty="0" err="1">
                  <a:solidFill>
                    <a:srgbClr val="000099"/>
                  </a:solidFill>
                  <a:cs typeface="Calibri" panose="020F0502020204030204" pitchFamily="34" charset="0"/>
                </a:rPr>
                <a:t>dev’t</a:t>
              </a:r>
              <a:r>
                <a:rPr lang="en-US" altLang="en-US" sz="1800" dirty="0">
                  <a:solidFill>
                    <a:srgbClr val="000099"/>
                  </a:solidFill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82B740D-BFCB-1241-B5E3-2435CD413C5C}"/>
              </a:ext>
            </a:extLst>
          </p:cNvPr>
          <p:cNvSpPr/>
          <p:nvPr/>
        </p:nvSpPr>
        <p:spPr>
          <a:xfrm>
            <a:off x="2826468" y="857517"/>
            <a:ext cx="6189695" cy="5911797"/>
          </a:xfrm>
          <a:prstGeom prst="roundRect">
            <a:avLst>
              <a:gd name="adj" fmla="val 551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617262A-2EBB-4445-8521-04B8AD5734EF}"/>
              </a:ext>
            </a:extLst>
          </p:cNvPr>
          <p:cNvGrpSpPr/>
          <p:nvPr/>
        </p:nvGrpSpPr>
        <p:grpSpPr>
          <a:xfrm>
            <a:off x="4314781" y="4108466"/>
            <a:ext cx="1516907" cy="1478688"/>
            <a:chOff x="1917700" y="3365501"/>
            <a:chExt cx="1516907" cy="1478688"/>
          </a:xfrm>
        </p:grpSpPr>
        <p:sp>
          <p:nvSpPr>
            <p:cNvPr id="45" name="Oval 15">
              <a:extLst>
                <a:ext uri="{FF2B5EF4-FFF2-40B4-BE49-F238E27FC236}">
                  <a16:creationId xmlns:a16="http://schemas.microsoft.com/office/drawing/2014/main" id="{B0A88486-CC5E-F742-8E7C-9417A685A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6" name="Text Box 8">
              <a:extLst>
                <a:ext uri="{FF2B5EF4-FFF2-40B4-BE49-F238E27FC236}">
                  <a16:creationId xmlns:a16="http://schemas.microsoft.com/office/drawing/2014/main" id="{2837281B-EB87-C240-8EED-29545FF4C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3920" y="3791260"/>
              <a:ext cx="1293262" cy="469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destruction of properties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67BA460-6AD8-0A4C-AEED-A2603938EA0B}"/>
              </a:ext>
            </a:extLst>
          </p:cNvPr>
          <p:cNvGrpSpPr/>
          <p:nvPr/>
        </p:nvGrpSpPr>
        <p:grpSpPr>
          <a:xfrm>
            <a:off x="5974265" y="5126516"/>
            <a:ext cx="1529607" cy="1478688"/>
            <a:chOff x="1905000" y="3365501"/>
            <a:chExt cx="1529607" cy="1478688"/>
          </a:xfrm>
        </p:grpSpPr>
        <p:sp>
          <p:nvSpPr>
            <p:cNvPr id="48" name="Oval 15">
              <a:extLst>
                <a:ext uri="{FF2B5EF4-FFF2-40B4-BE49-F238E27FC236}">
                  <a16:creationId xmlns:a16="http://schemas.microsoft.com/office/drawing/2014/main" id="{88C934DD-D727-A846-9D16-0784247A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9" name="Text Box 8">
              <a:extLst>
                <a:ext uri="{FF2B5EF4-FFF2-40B4-BE49-F238E27FC236}">
                  <a16:creationId xmlns:a16="http://schemas.microsoft.com/office/drawing/2014/main" id="{FB00FDEF-0675-AA44-A5AD-C62693EB9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714132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change in  consumption &amp; spending patterns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B23D12-21FB-6546-B507-E28A3EDD8483}"/>
              </a:ext>
            </a:extLst>
          </p:cNvPr>
          <p:cNvGrpSpPr/>
          <p:nvPr/>
        </p:nvGrpSpPr>
        <p:grpSpPr>
          <a:xfrm>
            <a:off x="3114708" y="1308396"/>
            <a:ext cx="1529607" cy="1478688"/>
            <a:chOff x="1905000" y="3365501"/>
            <a:chExt cx="1529607" cy="1478688"/>
          </a:xfrm>
        </p:grpSpPr>
        <p:sp>
          <p:nvSpPr>
            <p:cNvPr id="51" name="Oval 15">
              <a:extLst>
                <a:ext uri="{FF2B5EF4-FFF2-40B4-BE49-F238E27FC236}">
                  <a16:creationId xmlns:a16="http://schemas.microsoft.com/office/drawing/2014/main" id="{499FC09A-C9E4-8F48-A5A5-4BF922B30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2" name="Text Box 8">
              <a:extLst>
                <a:ext uri="{FF2B5EF4-FFF2-40B4-BE49-F238E27FC236}">
                  <a16:creationId xmlns:a16="http://schemas.microsoft.com/office/drawing/2014/main" id="{426C7F4F-4063-6D4D-911D-723227F18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626047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loss of </a:t>
              </a:r>
              <a:r>
                <a:rPr lang="en-US" altLang="en-US" sz="1600" dirty="0" err="1">
                  <a:solidFill>
                    <a:schemeClr val="bg1"/>
                  </a:solidFill>
                  <a:cs typeface="Calibri" panose="020F0502020204030204" pitchFamily="34" charset="0"/>
                </a:rPr>
                <a:t>agri</a:t>
              </a: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 lands, fishponds, open spaces, etc.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FA55FD-5D66-F845-819C-0117EBA69C0E}"/>
              </a:ext>
            </a:extLst>
          </p:cNvPr>
          <p:cNvGrpSpPr/>
          <p:nvPr/>
        </p:nvGrpSpPr>
        <p:grpSpPr>
          <a:xfrm>
            <a:off x="2939779" y="4079860"/>
            <a:ext cx="1529607" cy="1478688"/>
            <a:chOff x="1905000" y="3365501"/>
            <a:chExt cx="1529607" cy="1478688"/>
          </a:xfrm>
        </p:grpSpPr>
        <p:sp>
          <p:nvSpPr>
            <p:cNvPr id="54" name="Oval 15">
              <a:extLst>
                <a:ext uri="{FF2B5EF4-FFF2-40B4-BE49-F238E27FC236}">
                  <a16:creationId xmlns:a16="http://schemas.microsoft.com/office/drawing/2014/main" id="{EB17905E-2383-C043-8AB7-50FC46094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1B6F21D3-442E-0740-B7EE-125A03CD5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52311"/>
              <a:ext cx="1516906" cy="654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urban heat from asphalted roads, buildings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2924C3B9-A4C8-5846-BF77-E5841F9150AF}"/>
              </a:ext>
            </a:extLst>
          </p:cNvPr>
          <p:cNvSpPr/>
          <p:nvPr/>
        </p:nvSpPr>
        <p:spPr bwMode="auto">
          <a:xfrm>
            <a:off x="3053623" y="903188"/>
            <a:ext cx="35981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Effects on the city, its people 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8E3EE9-A549-2C4C-BE52-583A314EA518}"/>
              </a:ext>
            </a:extLst>
          </p:cNvPr>
          <p:cNvGrpSpPr/>
          <p:nvPr/>
        </p:nvGrpSpPr>
        <p:grpSpPr>
          <a:xfrm>
            <a:off x="2882050" y="2683227"/>
            <a:ext cx="1529607" cy="1478688"/>
            <a:chOff x="1905000" y="3365501"/>
            <a:chExt cx="1529607" cy="1478688"/>
          </a:xfrm>
        </p:grpSpPr>
        <p:sp>
          <p:nvSpPr>
            <p:cNvPr id="64" name="Oval 15">
              <a:extLst>
                <a:ext uri="{FF2B5EF4-FFF2-40B4-BE49-F238E27FC236}">
                  <a16:creationId xmlns:a16="http://schemas.microsoft.com/office/drawing/2014/main" id="{5A8DC284-E599-364D-9133-FBC19D4B5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5" name="Text Box 8">
              <a:extLst>
                <a:ext uri="{FF2B5EF4-FFF2-40B4-BE49-F238E27FC236}">
                  <a16:creationId xmlns:a16="http://schemas.microsoft.com/office/drawing/2014/main" id="{9D5FABCA-6032-9B49-ABC4-988AE9DF5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loss of agricultural lands and fishponds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3225DD-8FFA-5B4C-ACE8-70C3A9BB7862}"/>
              </a:ext>
            </a:extLst>
          </p:cNvPr>
          <p:cNvGrpSpPr/>
          <p:nvPr/>
        </p:nvGrpSpPr>
        <p:grpSpPr>
          <a:xfrm>
            <a:off x="3165929" y="5294134"/>
            <a:ext cx="1529607" cy="1478688"/>
            <a:chOff x="1905000" y="3365501"/>
            <a:chExt cx="1529607" cy="1478688"/>
          </a:xfrm>
        </p:grpSpPr>
        <p:sp>
          <p:nvSpPr>
            <p:cNvPr id="67" name="Oval 15">
              <a:extLst>
                <a:ext uri="{FF2B5EF4-FFF2-40B4-BE49-F238E27FC236}">
                  <a16:creationId xmlns:a16="http://schemas.microsoft.com/office/drawing/2014/main" id="{31CA7BED-0B32-C546-8EB7-F04839047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" name="Text Box 8">
              <a:extLst>
                <a:ext uri="{FF2B5EF4-FFF2-40B4-BE49-F238E27FC236}">
                  <a16:creationId xmlns:a16="http://schemas.microsoft.com/office/drawing/2014/main" id="{F4EAA0D1-99C0-4A4D-82AC-A807C93CF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685048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garbage everywhere and other eyesores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3D75CCD-0C2C-FD40-B36F-BBE6381DC7EB}"/>
              </a:ext>
            </a:extLst>
          </p:cNvPr>
          <p:cNvGrpSpPr/>
          <p:nvPr/>
        </p:nvGrpSpPr>
        <p:grpSpPr>
          <a:xfrm>
            <a:off x="5512411" y="3086898"/>
            <a:ext cx="1533703" cy="1478688"/>
            <a:chOff x="1917700" y="3365501"/>
            <a:chExt cx="1533703" cy="1478688"/>
          </a:xfrm>
        </p:grpSpPr>
        <p:sp>
          <p:nvSpPr>
            <p:cNvPr id="73" name="Oval 15">
              <a:extLst>
                <a:ext uri="{FF2B5EF4-FFF2-40B4-BE49-F238E27FC236}">
                  <a16:creationId xmlns:a16="http://schemas.microsoft.com/office/drawing/2014/main" id="{A1605604-1E2D-714C-A7A7-C3D91C750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" name="Text Box 8">
              <a:extLst>
                <a:ext uri="{FF2B5EF4-FFF2-40B4-BE49-F238E27FC236}">
                  <a16:creationId xmlns:a16="http://schemas.microsoft.com/office/drawing/2014/main" id="{53487E5D-9EC0-5F40-B5AB-307FE46D1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497" y="3715826"/>
              <a:ext cx="1516906" cy="654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changing moral values, beliefs, practices</a:t>
              </a:r>
            </a:p>
          </p:txBody>
        </p:sp>
      </p:grpSp>
      <p:sp>
        <p:nvSpPr>
          <p:cNvPr id="76" name="Oval 15">
            <a:extLst>
              <a:ext uri="{FF2B5EF4-FFF2-40B4-BE49-F238E27FC236}">
                <a16:creationId xmlns:a16="http://schemas.microsoft.com/office/drawing/2014/main" id="{BC09C79D-E931-DA41-B87A-B0B69B74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662" y="4030557"/>
            <a:ext cx="1516907" cy="14786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PH" altLang="en-US" sz="1800">
              <a:latin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B8A1C0-79DD-2345-9899-285670055DC7}"/>
              </a:ext>
            </a:extLst>
          </p:cNvPr>
          <p:cNvGrpSpPr/>
          <p:nvPr/>
        </p:nvGrpSpPr>
        <p:grpSpPr>
          <a:xfrm>
            <a:off x="4527678" y="5269558"/>
            <a:ext cx="1529607" cy="1478688"/>
            <a:chOff x="1905000" y="3365501"/>
            <a:chExt cx="1529607" cy="1478688"/>
          </a:xfrm>
        </p:grpSpPr>
        <p:sp>
          <p:nvSpPr>
            <p:cNvPr id="79" name="Oval 15">
              <a:extLst>
                <a:ext uri="{FF2B5EF4-FFF2-40B4-BE49-F238E27FC236}">
                  <a16:creationId xmlns:a16="http://schemas.microsoft.com/office/drawing/2014/main" id="{D5992F4A-C793-DD44-9CA2-CC0F7DEC7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0" name="Text Box 8">
              <a:extLst>
                <a:ext uri="{FF2B5EF4-FFF2-40B4-BE49-F238E27FC236}">
                  <a16:creationId xmlns:a16="http://schemas.microsoft.com/office/drawing/2014/main" id="{25E85C07-9A6F-3244-BCEC-5AD77B142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685048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informal settlements along waterways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31AD46A-1FC3-B94D-AA5E-76C081563B67}"/>
              </a:ext>
            </a:extLst>
          </p:cNvPr>
          <p:cNvGrpSpPr/>
          <p:nvPr/>
        </p:nvGrpSpPr>
        <p:grpSpPr>
          <a:xfrm>
            <a:off x="4097145" y="2904750"/>
            <a:ext cx="1529607" cy="1478688"/>
            <a:chOff x="1905000" y="3424493"/>
            <a:chExt cx="1529607" cy="1478688"/>
          </a:xfrm>
        </p:grpSpPr>
        <p:sp>
          <p:nvSpPr>
            <p:cNvPr id="85" name="Oval 15">
              <a:extLst>
                <a:ext uri="{FF2B5EF4-FFF2-40B4-BE49-F238E27FC236}">
                  <a16:creationId xmlns:a16="http://schemas.microsoft.com/office/drawing/2014/main" id="{7EED3365-DF86-014E-812A-46A9F694D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424493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6" name="Text Box 8">
              <a:extLst>
                <a:ext uri="{FF2B5EF4-FFF2-40B4-BE49-F238E27FC236}">
                  <a16:creationId xmlns:a16="http://schemas.microsoft.com/office/drawing/2014/main" id="{C1F53F6C-973E-3D4D-93BC-B7159DB0B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772882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diseases from air pollution from traffic jams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93A0418-B8E8-584A-8BBF-86C1E5857F39}"/>
              </a:ext>
            </a:extLst>
          </p:cNvPr>
          <p:cNvGrpSpPr/>
          <p:nvPr/>
        </p:nvGrpSpPr>
        <p:grpSpPr>
          <a:xfrm>
            <a:off x="5360342" y="1268695"/>
            <a:ext cx="1555006" cy="1478688"/>
            <a:chOff x="1917700" y="3424493"/>
            <a:chExt cx="1555006" cy="1478688"/>
          </a:xfrm>
        </p:grpSpPr>
        <p:sp>
          <p:nvSpPr>
            <p:cNvPr id="88" name="Oval 15">
              <a:extLst>
                <a:ext uri="{FF2B5EF4-FFF2-40B4-BE49-F238E27FC236}">
                  <a16:creationId xmlns:a16="http://schemas.microsoft.com/office/drawing/2014/main" id="{182747D3-E1BC-294E-8811-7AF8E757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424493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9" name="Text Box 8">
              <a:extLst>
                <a:ext uri="{FF2B5EF4-FFF2-40B4-BE49-F238E27FC236}">
                  <a16:creationId xmlns:a16="http://schemas.microsoft.com/office/drawing/2014/main" id="{413F0169-6DC9-D246-800E-0358642ED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800" y="3622772"/>
              <a:ext cx="1516906" cy="654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poor health, perennial illnesses</a:t>
              </a:r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4AE97BD-FB37-4F4E-96C0-35FA30560138}"/>
              </a:ext>
            </a:extLst>
          </p:cNvPr>
          <p:cNvCxnSpPr>
            <a:cxnSpLocks/>
          </p:cNvCxnSpPr>
          <p:nvPr/>
        </p:nvCxnSpPr>
        <p:spPr>
          <a:xfrm>
            <a:off x="2286004" y="4112332"/>
            <a:ext cx="634167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5243670-2FA0-7D40-BF09-7C68DCB31E0C}"/>
              </a:ext>
            </a:extLst>
          </p:cNvPr>
          <p:cNvGrpSpPr/>
          <p:nvPr/>
        </p:nvGrpSpPr>
        <p:grpSpPr>
          <a:xfrm>
            <a:off x="7698962" y="4246457"/>
            <a:ext cx="1555006" cy="1478688"/>
            <a:chOff x="1866900" y="3124201"/>
            <a:chExt cx="1555006" cy="1478688"/>
          </a:xfrm>
        </p:grpSpPr>
        <p:sp>
          <p:nvSpPr>
            <p:cNvPr id="71" name="Oval 15">
              <a:extLst>
                <a:ext uri="{FF2B5EF4-FFF2-40B4-BE49-F238E27FC236}">
                  <a16:creationId xmlns:a16="http://schemas.microsoft.com/office/drawing/2014/main" id="{21A717A4-B68D-4A43-8651-8BCAEC04D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900" y="3124201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" name="Text Box 8">
              <a:extLst>
                <a:ext uri="{FF2B5EF4-FFF2-40B4-BE49-F238E27FC236}">
                  <a16:creationId xmlns:a16="http://schemas.microsoft.com/office/drawing/2014/main" id="{E11BE25E-E302-1A44-91B1-F3540E5FA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02740"/>
              <a:ext cx="1516906" cy="654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drugs, criminality, </a:t>
              </a:r>
            </a:p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etc.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784917C-1FDD-714C-B5CB-63649D8DB3E9}"/>
              </a:ext>
            </a:extLst>
          </p:cNvPr>
          <p:cNvGrpSpPr/>
          <p:nvPr/>
        </p:nvGrpSpPr>
        <p:grpSpPr>
          <a:xfrm>
            <a:off x="4451651" y="1767688"/>
            <a:ext cx="1518954" cy="1478688"/>
            <a:chOff x="1917700" y="3365501"/>
            <a:chExt cx="1518954" cy="1478688"/>
          </a:xfrm>
        </p:grpSpPr>
        <p:sp>
          <p:nvSpPr>
            <p:cNvPr id="93" name="Oval 15">
              <a:extLst>
                <a:ext uri="{FF2B5EF4-FFF2-40B4-BE49-F238E27FC236}">
                  <a16:creationId xmlns:a16="http://schemas.microsoft.com/office/drawing/2014/main" id="{ACD46A51-1A81-1A45-A707-32C9883E9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4" name="Text Box 8">
              <a:extLst>
                <a:ext uri="{FF2B5EF4-FFF2-40B4-BE49-F238E27FC236}">
                  <a16:creationId xmlns:a16="http://schemas.microsoft.com/office/drawing/2014/main" id="{090F707B-F7E9-5640-B9E3-E2E28912F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748" y="3567064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chemeClr val="bg1"/>
                  </a:solidFill>
                  <a:cs typeface="Calibri" panose="020F0502020204030204" pitchFamily="34" charset="0"/>
                </a:rPr>
                <a:t>saltwater intrusion and groundwater contamination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926B5F2-F116-3E4D-9DD8-038EB355CC54}"/>
              </a:ext>
            </a:extLst>
          </p:cNvPr>
          <p:cNvGrpSpPr/>
          <p:nvPr/>
        </p:nvGrpSpPr>
        <p:grpSpPr>
          <a:xfrm>
            <a:off x="6662609" y="3738502"/>
            <a:ext cx="1529607" cy="1478688"/>
            <a:chOff x="1905000" y="3365501"/>
            <a:chExt cx="1529607" cy="1478688"/>
          </a:xfrm>
        </p:grpSpPr>
        <p:sp>
          <p:nvSpPr>
            <p:cNvPr id="97" name="Oval 15">
              <a:extLst>
                <a:ext uri="{FF2B5EF4-FFF2-40B4-BE49-F238E27FC236}">
                  <a16:creationId xmlns:a16="http://schemas.microsoft.com/office/drawing/2014/main" id="{B5142B31-5EAD-B64D-B3D0-EBEA8D00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365501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8" name="Text Box 8">
              <a:extLst>
                <a:ext uri="{FF2B5EF4-FFF2-40B4-BE49-F238E27FC236}">
                  <a16:creationId xmlns:a16="http://schemas.microsoft.com/office/drawing/2014/main" id="{AB809BEF-E6D4-634A-AC70-5C0999E3F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516906" cy="839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increased demand for  expanded urban services</a:t>
              </a:r>
            </a:p>
          </p:txBody>
        </p:sp>
      </p:grpSp>
      <p:sp>
        <p:nvSpPr>
          <p:cNvPr id="99" name="Text Box 8">
            <a:extLst>
              <a:ext uri="{FF2B5EF4-FFF2-40B4-BE49-F238E27FC236}">
                <a16:creationId xmlns:a16="http://schemas.microsoft.com/office/drawing/2014/main" id="{CBF16873-E336-AF48-9323-495774C5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62" y="4231296"/>
            <a:ext cx="1516906" cy="8390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unavoidable post disaster household expenditures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5196533-9281-C84A-B38D-473265278CB6}"/>
              </a:ext>
            </a:extLst>
          </p:cNvPr>
          <p:cNvSpPr/>
          <p:nvPr/>
        </p:nvSpPr>
        <p:spPr bwMode="auto">
          <a:xfrm>
            <a:off x="495300" y="904924"/>
            <a:ext cx="1828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Challenges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4F8E31D-A8EF-5A47-BC91-1B30DDCD95F8}"/>
              </a:ext>
            </a:extLst>
          </p:cNvPr>
          <p:cNvSpPr/>
          <p:nvPr/>
        </p:nvSpPr>
        <p:spPr bwMode="auto">
          <a:xfrm>
            <a:off x="6350998" y="911977"/>
            <a:ext cx="2024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neighbors 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5F4CF4B-7E54-354F-9F23-3DFB63D85B8E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18EA321-7A7C-6D4E-A29B-C13093A63A39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37F66F5-DAFA-374F-BD94-174AAE18ABE0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146096C-105C-AE45-9876-4D7335BF95E3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EB0CBBE-0750-F640-AC2C-FB6C05546B6F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85542DB-965B-264F-AF13-BF22156B05CF}"/>
              </a:ext>
            </a:extLst>
          </p:cNvPr>
          <p:cNvGrpSpPr/>
          <p:nvPr/>
        </p:nvGrpSpPr>
        <p:grpSpPr>
          <a:xfrm>
            <a:off x="5804842" y="2017995"/>
            <a:ext cx="1529607" cy="1478688"/>
            <a:chOff x="1905000" y="3424493"/>
            <a:chExt cx="1529607" cy="1478688"/>
          </a:xfrm>
        </p:grpSpPr>
        <p:sp>
          <p:nvSpPr>
            <p:cNvPr id="105" name="Oval 15">
              <a:extLst>
                <a:ext uri="{FF2B5EF4-FFF2-40B4-BE49-F238E27FC236}">
                  <a16:creationId xmlns:a16="http://schemas.microsoft.com/office/drawing/2014/main" id="{ED2E0A76-03E0-ED4D-9932-3E3E8D1F5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424493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" name="Text Box 8">
              <a:extLst>
                <a:ext uri="{FF2B5EF4-FFF2-40B4-BE49-F238E27FC236}">
                  <a16:creationId xmlns:a16="http://schemas.microsoft.com/office/drawing/2014/main" id="{440954F1-DCC4-E043-8E4B-9BCA4D295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787872"/>
              <a:ext cx="1516906" cy="654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growing daytime population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DD9E557-2209-AF4E-911C-242F2EA01617}"/>
              </a:ext>
            </a:extLst>
          </p:cNvPr>
          <p:cNvGrpSpPr/>
          <p:nvPr/>
        </p:nvGrpSpPr>
        <p:grpSpPr>
          <a:xfrm>
            <a:off x="6873194" y="1325653"/>
            <a:ext cx="1703189" cy="2675002"/>
            <a:chOff x="6909053" y="1325653"/>
            <a:chExt cx="1703189" cy="2675002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25D1455B-48BC-6E4C-BD27-31F458C276CC}"/>
                </a:ext>
              </a:extLst>
            </p:cNvPr>
            <p:cNvGrpSpPr/>
            <p:nvPr/>
          </p:nvGrpSpPr>
          <p:grpSpPr>
            <a:xfrm>
              <a:off x="7082635" y="1325653"/>
              <a:ext cx="1529607" cy="1478688"/>
              <a:chOff x="1905000" y="3365501"/>
              <a:chExt cx="1529607" cy="1478688"/>
            </a:xfrm>
          </p:grpSpPr>
          <p:sp>
            <p:nvSpPr>
              <p:cNvPr id="112" name="Oval 15">
                <a:extLst>
                  <a:ext uri="{FF2B5EF4-FFF2-40B4-BE49-F238E27FC236}">
                    <a16:creationId xmlns:a16="http://schemas.microsoft.com/office/drawing/2014/main" id="{61B9397D-9272-394C-A015-AA4EEB489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700" y="3365501"/>
                <a:ext cx="1516907" cy="1478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P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Text Box 8">
                <a:extLst>
                  <a:ext uri="{FF2B5EF4-FFF2-40B4-BE49-F238E27FC236}">
                    <a16:creationId xmlns:a16="http://schemas.microsoft.com/office/drawing/2014/main" id="{0F1BFAF9-5EF9-C048-909F-CE9CAD00F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964859"/>
                <a:ext cx="1516906" cy="285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out migration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3128FF0-193F-7140-A2C6-08CF728E8336}"/>
                </a:ext>
              </a:extLst>
            </p:cNvPr>
            <p:cNvGrpSpPr/>
            <p:nvPr/>
          </p:nvGrpSpPr>
          <p:grpSpPr>
            <a:xfrm>
              <a:off x="6909053" y="2521967"/>
              <a:ext cx="1529607" cy="1478688"/>
              <a:chOff x="1905000" y="3365501"/>
              <a:chExt cx="1529607" cy="1478688"/>
            </a:xfrm>
          </p:grpSpPr>
          <p:sp>
            <p:nvSpPr>
              <p:cNvPr id="110" name="Oval 15">
                <a:extLst>
                  <a:ext uri="{FF2B5EF4-FFF2-40B4-BE49-F238E27FC236}">
                    <a16:creationId xmlns:a16="http://schemas.microsoft.com/office/drawing/2014/main" id="{DABB032D-C175-8C40-8319-187E480E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700" y="3365501"/>
                <a:ext cx="1516907" cy="1478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PH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Text Box 8">
                <a:extLst>
                  <a:ext uri="{FF2B5EF4-FFF2-40B4-BE49-F238E27FC236}">
                    <a16:creationId xmlns:a16="http://schemas.microsoft.com/office/drawing/2014/main" id="{2E91FFD9-D4D3-B342-BBFB-4E214C4D3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5000" y="3818578"/>
                <a:ext cx="1516906" cy="469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1600" dirty="0">
                    <a:solidFill>
                      <a:schemeClr val="bg1"/>
                    </a:solidFill>
                    <a:cs typeface="Calibri" panose="020F0502020204030204" pitchFamily="34" charset="0"/>
                  </a:rPr>
                  <a:t>spillover and encroachments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D85C4B3-E2C2-3B4F-A858-842102E020D3}"/>
              </a:ext>
            </a:extLst>
          </p:cNvPr>
          <p:cNvGrpSpPr/>
          <p:nvPr/>
        </p:nvGrpSpPr>
        <p:grpSpPr>
          <a:xfrm>
            <a:off x="7317610" y="5135342"/>
            <a:ext cx="1542306" cy="1478688"/>
            <a:chOff x="1879600" y="3492501"/>
            <a:chExt cx="1542306" cy="1478688"/>
          </a:xfrm>
        </p:grpSpPr>
        <p:sp>
          <p:nvSpPr>
            <p:cNvPr id="117" name="Oval 15">
              <a:extLst>
                <a:ext uri="{FF2B5EF4-FFF2-40B4-BE49-F238E27FC236}">
                  <a16:creationId xmlns:a16="http://schemas.microsoft.com/office/drawing/2014/main" id="{BD16F830-0A2A-F543-90DD-45DD66A22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9600" y="3492501"/>
              <a:ext cx="1516907" cy="147868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PH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8" name="Text Box 8">
              <a:extLst>
                <a:ext uri="{FF2B5EF4-FFF2-40B4-BE49-F238E27FC236}">
                  <a16:creationId xmlns:a16="http://schemas.microsoft.com/office/drawing/2014/main" id="{87E85043-E456-1942-9AFD-D4E665B0B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782140"/>
              <a:ext cx="1516906" cy="6543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dirty="0">
                  <a:solidFill>
                    <a:srgbClr val="000099"/>
                  </a:solidFill>
                  <a:cs typeface="Calibri" panose="020F0502020204030204" pitchFamily="34" charset="0"/>
                </a:rPr>
                <a:t>inefficient, ineffective use of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25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84465-01F0-3A46-A5FE-D70E4477E901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BACKGROUND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C65EE7-6344-134D-9413-AF5B8FEDCA8C}"/>
              </a:ext>
            </a:extLst>
          </p:cNvPr>
          <p:cNvSpPr/>
          <p:nvPr/>
        </p:nvSpPr>
        <p:spPr>
          <a:xfrm>
            <a:off x="88498" y="853081"/>
            <a:ext cx="2403978" cy="5911797"/>
          </a:xfrm>
          <a:prstGeom prst="roundRect">
            <a:avLst>
              <a:gd name="adj" fmla="val 140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DE2C0DF-BCC7-F047-9454-FCE38E47D411}"/>
              </a:ext>
            </a:extLst>
          </p:cNvPr>
          <p:cNvSpPr/>
          <p:nvPr/>
        </p:nvSpPr>
        <p:spPr>
          <a:xfrm>
            <a:off x="3524969" y="1318198"/>
            <a:ext cx="5453932" cy="1864844"/>
          </a:xfrm>
          <a:prstGeom prst="roundRect">
            <a:avLst>
              <a:gd name="adj" fmla="val 14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2CD6391-8A3B-0345-B0B9-18DD9145DC9E}"/>
              </a:ext>
            </a:extLst>
          </p:cNvPr>
          <p:cNvCxnSpPr>
            <a:cxnSpLocks/>
          </p:cNvCxnSpPr>
          <p:nvPr/>
        </p:nvCxnSpPr>
        <p:spPr>
          <a:xfrm>
            <a:off x="2616200" y="4112332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E43AE27-E476-DF45-9B4D-B8C40C6A98DA}"/>
              </a:ext>
            </a:extLst>
          </p:cNvPr>
          <p:cNvSpPr/>
          <p:nvPr/>
        </p:nvSpPr>
        <p:spPr>
          <a:xfrm>
            <a:off x="226140" y="3327301"/>
            <a:ext cx="2133600" cy="157597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68" lvl="0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Net GHG emissions of 1,006,133 tons of CO2e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FEAF0C0-BA74-4341-83DD-D19E12279028}"/>
              </a:ext>
            </a:extLst>
          </p:cNvPr>
          <p:cNvSpPr/>
          <p:nvPr/>
        </p:nvSpPr>
        <p:spPr>
          <a:xfrm>
            <a:off x="231301" y="5054181"/>
            <a:ext cx="2133600" cy="16004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68" lvl="0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Good CLUP and zoning regulations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(but needs revising)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C95E3D4-E4F2-FA4A-AE18-5F540A6ADEEE}"/>
              </a:ext>
            </a:extLst>
          </p:cNvPr>
          <p:cNvSpPr/>
          <p:nvPr/>
        </p:nvSpPr>
        <p:spPr>
          <a:xfrm>
            <a:off x="226145" y="1607068"/>
            <a:ext cx="2133600" cy="157597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883A67-C29D-A449-AC0C-097D8F8403A0}"/>
              </a:ext>
            </a:extLst>
          </p:cNvPr>
          <p:cNvSpPr txBox="1"/>
          <p:nvPr/>
        </p:nvSpPr>
        <p:spPr>
          <a:xfrm>
            <a:off x="288306" y="1852825"/>
            <a:ext cx="20947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68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55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City as Regional Hub for Education </a:t>
            </a:r>
            <a:r>
              <a:rPr lang="en-US" sz="12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(with urban planning and development course offerings)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FCFD77-64F4-1E40-B787-F3C152D88B71}"/>
              </a:ext>
            </a:extLst>
          </p:cNvPr>
          <p:cNvSpPr/>
          <p:nvPr/>
        </p:nvSpPr>
        <p:spPr bwMode="auto">
          <a:xfrm>
            <a:off x="2826468" y="813248"/>
            <a:ext cx="61651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Benefits to the city and its constituents 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8B3812D-8516-EF48-838A-3733ECC6BC93}"/>
              </a:ext>
            </a:extLst>
          </p:cNvPr>
          <p:cNvSpPr/>
          <p:nvPr/>
        </p:nvSpPr>
        <p:spPr>
          <a:xfrm>
            <a:off x="3550369" y="3357150"/>
            <a:ext cx="5453932" cy="1553091"/>
          </a:xfrm>
          <a:prstGeom prst="roundRect">
            <a:avLst>
              <a:gd name="adj" fmla="val 14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635645D8-F864-5343-AD8A-751DBBBA8401}"/>
              </a:ext>
            </a:extLst>
          </p:cNvPr>
          <p:cNvSpPr/>
          <p:nvPr/>
        </p:nvSpPr>
        <p:spPr>
          <a:xfrm>
            <a:off x="3550369" y="5097050"/>
            <a:ext cx="5453932" cy="1553091"/>
          </a:xfrm>
          <a:prstGeom prst="roundRect">
            <a:avLst>
              <a:gd name="adj" fmla="val 14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B2B03D-2554-F541-A7C2-6F3879C58573}"/>
              </a:ext>
            </a:extLst>
          </p:cNvPr>
          <p:cNvSpPr txBox="1"/>
          <p:nvPr/>
        </p:nvSpPr>
        <p:spPr>
          <a:xfrm>
            <a:off x="3850169" y="1490565"/>
            <a:ext cx="4964046" cy="1484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quality human resources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studies and researches that can be used for urban growth and development planning and decision-making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urban and bio-regional planning with CC and DRR lenses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63EEC66-5E57-AB47-93AD-C9605AE0C3DE}"/>
              </a:ext>
            </a:extLst>
          </p:cNvPr>
          <p:cNvSpPr txBox="1"/>
          <p:nvPr/>
        </p:nvSpPr>
        <p:spPr>
          <a:xfrm>
            <a:off x="3850169" y="3529225"/>
            <a:ext cx="4964046" cy="10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relatively clean air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low air pollution-related illnesses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reduced household expenditures for medical bills, hospitalization, etc.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DE12733-7B8B-B04F-BB1E-582F6FDFF500}"/>
              </a:ext>
            </a:extLst>
          </p:cNvPr>
          <p:cNvCxnSpPr>
            <a:cxnSpLocks/>
          </p:cNvCxnSpPr>
          <p:nvPr/>
        </p:nvCxnSpPr>
        <p:spPr>
          <a:xfrm>
            <a:off x="2616200" y="5877632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B341FCE-F23B-D244-8274-8ADA28F8D59A}"/>
              </a:ext>
            </a:extLst>
          </p:cNvPr>
          <p:cNvCxnSpPr>
            <a:cxnSpLocks/>
          </p:cNvCxnSpPr>
          <p:nvPr/>
        </p:nvCxnSpPr>
        <p:spPr>
          <a:xfrm>
            <a:off x="2628900" y="2359732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8C57618D-C63F-DA4E-8931-9B0A9D89D7BF}"/>
              </a:ext>
            </a:extLst>
          </p:cNvPr>
          <p:cNvSpPr txBox="1"/>
          <p:nvPr/>
        </p:nvSpPr>
        <p:spPr>
          <a:xfrm>
            <a:off x="3850169" y="5281272"/>
            <a:ext cx="4964046" cy="109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livability due to mixed-use development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increased land values and emergence of new growth areas and business corridors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leisure and recreation at public open spaces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D968025-A2AE-C644-8F0F-37CEF32A4E2B}"/>
              </a:ext>
            </a:extLst>
          </p:cNvPr>
          <p:cNvSpPr/>
          <p:nvPr/>
        </p:nvSpPr>
        <p:spPr bwMode="auto">
          <a:xfrm>
            <a:off x="203200" y="904924"/>
            <a:ext cx="213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Opportunities 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08DE145-6DCF-F547-A073-F4CEF33694D9}"/>
              </a:ext>
            </a:extLst>
          </p:cNvPr>
          <p:cNvSpPr/>
          <p:nvPr/>
        </p:nvSpPr>
        <p:spPr bwMode="auto">
          <a:xfrm>
            <a:off x="311867" y="1203067"/>
            <a:ext cx="1907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(before SURGE)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100DB4-4A5D-6A4B-B5D4-9D242B455887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4DA6DA-F7A2-554C-B8AD-1A8FE7F9C9A6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209EBB-EC00-9449-921F-8D0FC3467E3A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D31329B-2DC2-F948-81EA-8D4B16CD6E64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38F7ED-840D-0945-9E4E-7A1F210FA6C1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4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828434E-D865-BB46-ADC2-E50D34FCB476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 IN ILOILO CITY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17C37E-4B5B-6146-81E7-2BE7214AAAAB}"/>
              </a:ext>
            </a:extLst>
          </p:cNvPr>
          <p:cNvSpPr/>
          <p:nvPr/>
        </p:nvSpPr>
        <p:spPr bwMode="auto">
          <a:xfrm>
            <a:off x="165099" y="943024"/>
            <a:ext cx="2281487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Initiatives</a:t>
            </a:r>
          </a:p>
        </p:txBody>
      </p:sp>
      <p:pic>
        <p:nvPicPr>
          <p:cNvPr id="39" name="Content Placeholder 2">
            <a:extLst>
              <a:ext uri="{FF2B5EF4-FFF2-40B4-BE49-F238E27FC236}">
                <a16:creationId xmlns:a16="http://schemas.microsoft.com/office/drawing/2014/main" id="{76C1684C-09AE-DA4A-A15F-7BA009F8A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9" y="1584168"/>
            <a:ext cx="7322907" cy="39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46B4CE0-D827-2E4A-9781-106B05EAD53E}"/>
              </a:ext>
            </a:extLst>
          </p:cNvPr>
          <p:cNvSpPr/>
          <p:nvPr/>
        </p:nvSpPr>
        <p:spPr bwMode="auto">
          <a:xfrm>
            <a:off x="109371" y="996193"/>
            <a:ext cx="8991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Tailored Assistance for Results (STAR) Action Planning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July 2016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8A196FE-1D4D-9F44-B8F0-06F0D2A697C0}"/>
              </a:ext>
            </a:extLst>
          </p:cNvPr>
          <p:cNvSpPr/>
          <p:nvPr/>
        </p:nvSpPr>
        <p:spPr bwMode="auto">
          <a:xfrm>
            <a:off x="121170" y="5435614"/>
            <a:ext cx="899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leverages and works with other USAID projects (“whole of nation approach”)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0505E0-FD1D-5A4D-8923-1552B269AD34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87A3EB-D752-E34E-895A-D2348C8E2FDA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9B58E9-8BC2-CC4C-B907-421E7FC5486E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988C45-F58A-F54F-A212-F8D6254E4AA2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0FA13D9-E03C-AC4E-B6C9-3FC11D4241C8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39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828434E-D865-BB46-ADC2-E50D34FCB476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 IN ILOILO CITY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EAFE52-70A1-7945-A898-DA87BFF5DB60}"/>
              </a:ext>
            </a:extLst>
          </p:cNvPr>
          <p:cNvGrpSpPr/>
          <p:nvPr/>
        </p:nvGrpSpPr>
        <p:grpSpPr>
          <a:xfrm>
            <a:off x="296267" y="1072351"/>
            <a:ext cx="5068117" cy="5467677"/>
            <a:chOff x="1934567" y="1072351"/>
            <a:chExt cx="5068117" cy="5467677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DC65EE7-6344-134D-9413-AF5B8FEDCA8C}"/>
                </a:ext>
              </a:extLst>
            </p:cNvPr>
            <p:cNvSpPr/>
            <p:nvPr/>
          </p:nvSpPr>
          <p:spPr>
            <a:xfrm>
              <a:off x="1934567" y="1072351"/>
              <a:ext cx="5068117" cy="5467677"/>
            </a:xfrm>
            <a:prstGeom prst="roundRect">
              <a:avLst>
                <a:gd name="adj" fmla="val 64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E43AE27-E476-DF45-9B4D-B8C40C6A98DA}"/>
                </a:ext>
              </a:extLst>
            </p:cNvPr>
            <p:cNvSpPr/>
            <p:nvPr/>
          </p:nvSpPr>
          <p:spPr>
            <a:xfrm>
              <a:off x="2084908" y="3421348"/>
              <a:ext cx="4765581" cy="1358676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Promote low-emission local economic development 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0FEAF0C0-BA74-4341-83DD-D19E12279028}"/>
                </a:ext>
              </a:extLst>
            </p:cNvPr>
            <p:cNvSpPr/>
            <p:nvPr/>
          </p:nvSpPr>
          <p:spPr>
            <a:xfrm>
              <a:off x="2084908" y="5030504"/>
              <a:ext cx="4765581" cy="131924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Promote greater connectivity and access between urban and rural areas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1C95E3D4-E4F2-FA4A-AE18-5F540A6ADEEE}"/>
                </a:ext>
              </a:extLst>
            </p:cNvPr>
            <p:cNvSpPr/>
            <p:nvPr/>
          </p:nvSpPr>
          <p:spPr>
            <a:xfrm>
              <a:off x="2084912" y="1848666"/>
              <a:ext cx="4765581" cy="128363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0883A67-C29D-A449-AC0C-097D8F8403A0}"/>
                </a:ext>
              </a:extLst>
            </p:cNvPr>
            <p:cNvSpPr txBox="1"/>
            <p:nvPr/>
          </p:nvSpPr>
          <p:spPr>
            <a:xfrm>
              <a:off x="2197875" y="2288375"/>
              <a:ext cx="465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568" lvl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3355"/>
              </a:pPr>
              <a:r>
                <a:rPr lang="en-US" sz="2000" dirty="0"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Improve urban development and planning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17C37E-4B5B-6146-81E7-2BE7214AAAAB}"/>
                </a:ext>
              </a:extLst>
            </p:cNvPr>
            <p:cNvSpPr/>
            <p:nvPr/>
          </p:nvSpPr>
          <p:spPr bwMode="auto">
            <a:xfrm>
              <a:off x="2470633" y="1253316"/>
              <a:ext cx="4077117" cy="369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Program Objectives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9F1B6A-72C0-FF4F-883F-FB749CF290D9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F951C37-D092-E04B-B76C-5E6B321AD0B2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4B1AE2-70FD-C14B-8AF2-3BE2E0D654B9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759152-71E5-B24E-A5CD-5B046CA89CE1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74150C-EAFF-6B4A-9CEE-7D31C9814384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6DA440-5C01-B646-8B34-2370FAF3A691}"/>
              </a:ext>
            </a:extLst>
          </p:cNvPr>
          <p:cNvGrpSpPr/>
          <p:nvPr/>
        </p:nvGrpSpPr>
        <p:grpSpPr>
          <a:xfrm>
            <a:off x="6095999" y="1072351"/>
            <a:ext cx="2722131" cy="5467677"/>
            <a:chOff x="1508592" y="1072351"/>
            <a:chExt cx="5494092" cy="5467677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68CFDCF-7E8D-0343-8E6C-81746C20F9B9}"/>
                </a:ext>
              </a:extLst>
            </p:cNvPr>
            <p:cNvSpPr/>
            <p:nvPr/>
          </p:nvSpPr>
          <p:spPr>
            <a:xfrm>
              <a:off x="1508592" y="1072351"/>
              <a:ext cx="5494092" cy="5467677"/>
            </a:xfrm>
            <a:prstGeom prst="roundRect">
              <a:avLst>
                <a:gd name="adj" fmla="val 64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3EE74A8-C7BB-1D4B-AF98-AEEFD65521FE}"/>
                </a:ext>
              </a:extLst>
            </p:cNvPr>
            <p:cNvSpPr/>
            <p:nvPr/>
          </p:nvSpPr>
          <p:spPr>
            <a:xfrm>
              <a:off x="1879849" y="4223062"/>
              <a:ext cx="4765581" cy="92526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CDRA Compilation  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D4AF368-8836-3945-8339-2E7F79FF86E0}"/>
                </a:ext>
              </a:extLst>
            </p:cNvPr>
            <p:cNvSpPr/>
            <p:nvPr/>
          </p:nvSpPr>
          <p:spPr>
            <a:xfrm>
              <a:off x="1879849" y="5424486"/>
              <a:ext cx="4765581" cy="92526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5568" lvl="0" algn="ctr">
                <a:spcBef>
                  <a:spcPts val="800"/>
                </a:spcBef>
                <a:buClr>
                  <a:schemeClr val="dk1"/>
                </a:buClr>
                <a:buSzPts val="3355"/>
                <a:buNone/>
              </a:pP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Revised CLUP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B6D7CBD-DFAE-D849-8E72-F5CEEF043E70}"/>
                </a:ext>
              </a:extLst>
            </p:cNvPr>
            <p:cNvSpPr/>
            <p:nvPr/>
          </p:nvSpPr>
          <p:spPr>
            <a:xfrm>
              <a:off x="1879851" y="3056694"/>
              <a:ext cx="4765581" cy="92526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3DA4F1-BC4C-C546-A0A2-644ED35B2530}"/>
                </a:ext>
              </a:extLst>
            </p:cNvPr>
            <p:cNvSpPr txBox="1"/>
            <p:nvPr/>
          </p:nvSpPr>
          <p:spPr>
            <a:xfrm>
              <a:off x="2044081" y="3215475"/>
              <a:ext cx="46526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568" lvl="0" algn="ctr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3355"/>
              </a:pPr>
              <a:r>
                <a:rPr lang="en-US" sz="2000" dirty="0"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Updated CDP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472A1F-1C79-DE41-A3F4-E61D9CCE04F6}"/>
                </a:ext>
              </a:extLst>
            </p:cNvPr>
            <p:cNvSpPr/>
            <p:nvPr/>
          </p:nvSpPr>
          <p:spPr bwMode="auto">
            <a:xfrm>
              <a:off x="2470633" y="1164416"/>
              <a:ext cx="4077117" cy="64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Key Deliverables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7F795F0-D934-7C40-8621-24656D72F199}"/>
              </a:ext>
            </a:extLst>
          </p:cNvPr>
          <p:cNvSpPr/>
          <p:nvPr/>
        </p:nvSpPr>
        <p:spPr>
          <a:xfrm>
            <a:off x="6279945" y="1913694"/>
            <a:ext cx="2361179" cy="92526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307A3D-222B-4847-80FD-A78A6286723A}"/>
              </a:ext>
            </a:extLst>
          </p:cNvPr>
          <p:cNvSpPr txBox="1"/>
          <p:nvPr/>
        </p:nvSpPr>
        <p:spPr>
          <a:xfrm>
            <a:off x="6285115" y="1983575"/>
            <a:ext cx="2305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68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55"/>
            </a:pPr>
            <a:r>
              <a:rPr lang="en-US" sz="20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Assessment Reports and Studies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64C50A-85AC-A948-9918-FEFD3D38C908}"/>
              </a:ext>
            </a:extLst>
          </p:cNvPr>
          <p:cNvCxnSpPr>
            <a:cxnSpLocks/>
          </p:cNvCxnSpPr>
          <p:nvPr/>
        </p:nvCxnSpPr>
        <p:spPr>
          <a:xfrm>
            <a:off x="5377084" y="3845632"/>
            <a:ext cx="680815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64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58CDDF2-7139-784C-9396-192F91A6252A}"/>
              </a:ext>
            </a:extLst>
          </p:cNvPr>
          <p:cNvSpPr/>
          <p:nvPr/>
        </p:nvSpPr>
        <p:spPr>
          <a:xfrm>
            <a:off x="3199999" y="840381"/>
            <a:ext cx="2968523" cy="5911797"/>
          </a:xfrm>
          <a:prstGeom prst="roundRect">
            <a:avLst>
              <a:gd name="adj" fmla="val 42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7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C65EE7-6344-134D-9413-AF5B8FEDCA8C}"/>
              </a:ext>
            </a:extLst>
          </p:cNvPr>
          <p:cNvSpPr/>
          <p:nvPr/>
        </p:nvSpPr>
        <p:spPr>
          <a:xfrm>
            <a:off x="88499" y="853081"/>
            <a:ext cx="2403978" cy="5911797"/>
          </a:xfrm>
          <a:prstGeom prst="roundRect">
            <a:avLst>
              <a:gd name="adj" fmla="val 129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E43AE27-E476-DF45-9B4D-B8C40C6A98DA}"/>
              </a:ext>
            </a:extLst>
          </p:cNvPr>
          <p:cNvSpPr/>
          <p:nvPr/>
        </p:nvSpPr>
        <p:spPr>
          <a:xfrm>
            <a:off x="211150" y="3376378"/>
            <a:ext cx="2133600" cy="135867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68" lvl="0" algn="ctr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Technical Assistance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0FEAF0C0-BA74-4341-83DD-D19E12279028}"/>
              </a:ext>
            </a:extLst>
          </p:cNvPr>
          <p:cNvSpPr/>
          <p:nvPr/>
        </p:nvSpPr>
        <p:spPr>
          <a:xfrm>
            <a:off x="201321" y="5065555"/>
            <a:ext cx="2133600" cy="13192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68" lvl="0" algn="ctr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Partnership Building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1C95E3D4-E4F2-FA4A-AE18-5F540A6ADEEE}"/>
              </a:ext>
            </a:extLst>
          </p:cNvPr>
          <p:cNvSpPr/>
          <p:nvPr/>
        </p:nvSpPr>
        <p:spPr>
          <a:xfrm>
            <a:off x="211154" y="1803696"/>
            <a:ext cx="2148755" cy="128363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883A67-C29D-A449-AC0C-097D8F8403A0}"/>
              </a:ext>
            </a:extLst>
          </p:cNvPr>
          <p:cNvSpPr txBox="1"/>
          <p:nvPr/>
        </p:nvSpPr>
        <p:spPr>
          <a:xfrm>
            <a:off x="324116" y="2243405"/>
            <a:ext cx="20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68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55"/>
            </a:pPr>
            <a:r>
              <a:rPr lang="en-US" sz="18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Capacity-building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FCFD77-64F4-1E40-B787-F3C152D88B71}"/>
              </a:ext>
            </a:extLst>
          </p:cNvPr>
          <p:cNvSpPr/>
          <p:nvPr/>
        </p:nvSpPr>
        <p:spPr bwMode="auto">
          <a:xfrm>
            <a:off x="3302000" y="903188"/>
            <a:ext cx="5664201" cy="69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Lessons Learned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endParaRPr lang="en-US" sz="500" b="1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Good Lessons                                             Bad Lessons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DE87A60-F7BE-4443-9560-D820184A2798}"/>
              </a:ext>
            </a:extLst>
          </p:cNvPr>
          <p:cNvSpPr/>
          <p:nvPr/>
        </p:nvSpPr>
        <p:spPr>
          <a:xfrm>
            <a:off x="3347168" y="3357150"/>
            <a:ext cx="2635010" cy="1553091"/>
          </a:xfrm>
          <a:prstGeom prst="roundRect">
            <a:avLst>
              <a:gd name="adj" fmla="val 14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5727AA4-23DF-7941-982E-40066907F734}"/>
              </a:ext>
            </a:extLst>
          </p:cNvPr>
          <p:cNvSpPr/>
          <p:nvPr/>
        </p:nvSpPr>
        <p:spPr>
          <a:xfrm>
            <a:off x="3334468" y="1629950"/>
            <a:ext cx="2635010" cy="1553091"/>
          </a:xfrm>
          <a:prstGeom prst="roundRect">
            <a:avLst>
              <a:gd name="adj" fmla="val 14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 lv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1000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2B0563E-14C9-964D-85EE-32638B840166}"/>
              </a:ext>
            </a:extLst>
          </p:cNvPr>
          <p:cNvSpPr/>
          <p:nvPr/>
        </p:nvSpPr>
        <p:spPr>
          <a:xfrm>
            <a:off x="3334468" y="5097050"/>
            <a:ext cx="2635010" cy="1553091"/>
          </a:xfrm>
          <a:prstGeom prst="roundRect">
            <a:avLst>
              <a:gd name="adj" fmla="val 1414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F6545E-2FED-5548-A101-0EA655A3FECE}"/>
              </a:ext>
            </a:extLst>
          </p:cNvPr>
          <p:cNvSpPr txBox="1"/>
          <p:nvPr/>
        </p:nvSpPr>
        <p:spPr>
          <a:xfrm>
            <a:off x="3296369" y="3414925"/>
            <a:ext cx="2635010" cy="150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handholding for the CDP, CLUP, FMP, AMP preparation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improved work systems (GIS, risk mapping, f</a:t>
            </a:r>
            <a:r>
              <a:rPr lang="en-US" sz="14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inancial mgt. </a:t>
            </a: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a</a:t>
            </a:r>
            <a:r>
              <a:rPr lang="en-US" sz="14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sset management systems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improved work structures from benchmarking (LEDIPO, OBO,)</a:t>
            </a:r>
            <a:endParaRPr lang="en-US" sz="1400" dirty="0"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08B674-C989-2E43-AFF6-54B794781C9D}"/>
              </a:ext>
            </a:extLst>
          </p:cNvPr>
          <p:cNvSpPr txBox="1"/>
          <p:nvPr/>
        </p:nvSpPr>
        <p:spPr>
          <a:xfrm>
            <a:off x="3359869" y="5154825"/>
            <a:ext cx="2569078" cy="150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empowered private sector</a:t>
            </a:r>
            <a:r>
              <a:rPr lang="en-US" sz="14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city-sharing through the USAID-CDI City partnership, ICMA network, etc.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strengthened</a:t>
            </a:r>
            <a:r>
              <a:rPr lang="en-US" sz="14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</a:t>
            </a: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MIGEDC </a:t>
            </a:r>
            <a:r>
              <a:rPr lang="en-US" sz="14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bio-regional planning and management</a:t>
            </a:r>
            <a:endParaRPr lang="en-US" dirty="0"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A752B1-EB2E-3D49-9834-A69FA63E3388}"/>
              </a:ext>
            </a:extLst>
          </p:cNvPr>
          <p:cNvCxnSpPr>
            <a:cxnSpLocks/>
          </p:cNvCxnSpPr>
          <p:nvPr/>
        </p:nvCxnSpPr>
        <p:spPr>
          <a:xfrm>
            <a:off x="2489200" y="2474032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218D13-861B-7B42-9F9C-30DD559F9280}"/>
              </a:ext>
            </a:extLst>
          </p:cNvPr>
          <p:cNvCxnSpPr>
            <a:cxnSpLocks/>
          </p:cNvCxnSpPr>
          <p:nvPr/>
        </p:nvCxnSpPr>
        <p:spPr>
          <a:xfrm>
            <a:off x="2489200" y="4085892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4958C9C-CC0E-404E-98E3-43FF7259781E}"/>
              </a:ext>
            </a:extLst>
          </p:cNvPr>
          <p:cNvCxnSpPr>
            <a:cxnSpLocks/>
          </p:cNvCxnSpPr>
          <p:nvPr/>
        </p:nvCxnSpPr>
        <p:spPr>
          <a:xfrm>
            <a:off x="2489200" y="5773952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6A0199B-F692-6E49-89FE-1019DCE21931}"/>
              </a:ext>
            </a:extLst>
          </p:cNvPr>
          <p:cNvSpPr txBox="1"/>
          <p:nvPr/>
        </p:nvSpPr>
        <p:spPr>
          <a:xfrm>
            <a:off x="3309069" y="1649625"/>
            <a:ext cx="2660409" cy="150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sustainability, livability and resiliency planning skills from CT BUILD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adoption of Puerto </a:t>
            </a:r>
            <a:r>
              <a:rPr lang="en-US" dirty="0" err="1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Princesa’s</a:t>
            </a: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tree park initiatives 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CDRA for the CLUP and other plans (from Gen San visit)</a:t>
            </a:r>
            <a:endParaRPr lang="en-US" sz="1400" dirty="0"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28434E-D865-BB46-ADC2-E50D34FCB476}"/>
              </a:ext>
            </a:extLst>
          </p:cNvPr>
          <p:cNvSpPr/>
          <p:nvPr/>
        </p:nvSpPr>
        <p:spPr bwMode="auto">
          <a:xfrm>
            <a:off x="24929" y="384748"/>
            <a:ext cx="88392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 IN ILOILO CITY: 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CCA-DRR Integration in city development planning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17C37E-4B5B-6146-81E7-2BE7214AAAAB}"/>
              </a:ext>
            </a:extLst>
          </p:cNvPr>
          <p:cNvSpPr/>
          <p:nvPr/>
        </p:nvSpPr>
        <p:spPr bwMode="auto">
          <a:xfrm>
            <a:off x="150109" y="943024"/>
            <a:ext cx="2281487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Initiatives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DE3B49-EAE7-B741-B021-B71C30852A6E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3368AF-26C8-9547-8471-09F677E9CB8A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1EC30CD-7A71-3442-A3BB-AA9BDDA9D0DD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BE0DBC-DFA5-2E4D-A5DE-182125590074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4AAFC2-5B4F-8C49-8FC6-EF9A948DAA14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41F211-3E7D-874F-9AA8-984E109717DA}"/>
              </a:ext>
            </a:extLst>
          </p:cNvPr>
          <p:cNvGrpSpPr/>
          <p:nvPr/>
        </p:nvGrpSpPr>
        <p:grpSpPr>
          <a:xfrm>
            <a:off x="5976546" y="840381"/>
            <a:ext cx="3053155" cy="5911797"/>
            <a:chOff x="5976546" y="840381"/>
            <a:chExt cx="3053155" cy="59117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67B9552-182F-FB4E-8E66-CF58321EFDD1}"/>
                </a:ext>
              </a:extLst>
            </p:cNvPr>
            <p:cNvGrpSpPr/>
            <p:nvPr/>
          </p:nvGrpSpPr>
          <p:grpSpPr>
            <a:xfrm>
              <a:off x="5976546" y="840381"/>
              <a:ext cx="3053155" cy="5911797"/>
              <a:chOff x="5976546" y="840381"/>
              <a:chExt cx="3053155" cy="5911797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C576304-4B9A-5243-A995-6F9A98C00E53}"/>
                  </a:ext>
                </a:extLst>
              </p:cNvPr>
              <p:cNvSpPr/>
              <p:nvPr/>
            </p:nvSpPr>
            <p:spPr>
              <a:xfrm>
                <a:off x="5976546" y="840381"/>
                <a:ext cx="3053155" cy="5911797"/>
              </a:xfrm>
              <a:prstGeom prst="roundRect">
                <a:avLst>
                  <a:gd name="adj" fmla="val 425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DBEEE66-59C7-6B4D-AE7B-3727F11A7D35}"/>
                  </a:ext>
                </a:extLst>
              </p:cNvPr>
              <p:cNvGrpSpPr/>
              <p:nvPr/>
            </p:nvGrpSpPr>
            <p:grpSpPr>
              <a:xfrm>
                <a:off x="6168522" y="1629950"/>
                <a:ext cx="2723933" cy="5020191"/>
                <a:chOff x="6168522" y="1629950"/>
                <a:chExt cx="2723933" cy="5020191"/>
              </a:xfrm>
            </p:grpSpPr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C5EF36FA-1EA2-8443-AC9D-ABB2B2D39920}"/>
                    </a:ext>
                  </a:extLst>
                </p:cNvPr>
                <p:cNvSpPr/>
                <p:nvPr/>
              </p:nvSpPr>
              <p:spPr>
                <a:xfrm>
                  <a:off x="6168522" y="1629950"/>
                  <a:ext cx="2723933" cy="1553091"/>
                </a:xfrm>
                <a:prstGeom prst="roundRect">
                  <a:avLst>
                    <a:gd name="adj" fmla="val 14142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FD356724-3B84-F14D-BC40-33D58577E871}"/>
                    </a:ext>
                  </a:extLst>
                </p:cNvPr>
                <p:cNvSpPr/>
                <p:nvPr/>
              </p:nvSpPr>
              <p:spPr>
                <a:xfrm>
                  <a:off x="6168522" y="5097050"/>
                  <a:ext cx="2723933" cy="1553091"/>
                </a:xfrm>
                <a:prstGeom prst="roundRect">
                  <a:avLst>
                    <a:gd name="adj" fmla="val 14142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FA53ED8-4F2D-C648-A42E-ED2B11B34809}"/>
                    </a:ext>
                  </a:extLst>
                </p:cNvPr>
                <p:cNvSpPr txBox="1"/>
                <p:nvPr/>
              </p:nvSpPr>
              <p:spPr>
                <a:xfrm>
                  <a:off x="6242291" y="1802025"/>
                  <a:ext cx="2635009" cy="10609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87325" lvl="0" indent="-173038" algn="l" rtl="0">
                    <a:lnSpc>
                      <a:spcPct val="8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Calibri" panose="020F0502020204030204" pitchFamily="34" charset="0"/>
                      <a:ea typeface="Gill Sans"/>
                      <a:cs typeface="Calibri" panose="020F0502020204030204" pitchFamily="34" charset="0"/>
                      <a:sym typeface="Gill Sans"/>
                    </a:rPr>
                    <a:t>5 years may not be enough for a good program</a:t>
                  </a:r>
                </a:p>
                <a:p>
                  <a:pPr marL="187325" lvl="0" indent="-173038" algn="l" rtl="0">
                    <a:lnSpc>
                      <a:spcPct val="8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Calibri" panose="020F0502020204030204" pitchFamily="34" charset="0"/>
                      <a:ea typeface="Gill Sans"/>
                      <a:cs typeface="Calibri" panose="020F0502020204030204" pitchFamily="34" charset="0"/>
                      <a:sym typeface="Gill Sans"/>
                    </a:rPr>
                    <a:t>capacity-building efforts towards policy-making was inadequate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88FBA10-1134-B54E-AA89-57B7EFE7BBC0}"/>
                    </a:ext>
                  </a:extLst>
                </p:cNvPr>
                <p:cNvSpPr txBox="1"/>
                <p:nvPr/>
              </p:nvSpPr>
              <p:spPr>
                <a:xfrm>
                  <a:off x="6242291" y="5281825"/>
                  <a:ext cx="2647709" cy="12332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87325" lvl="0" indent="-173038" algn="l" rtl="0">
                    <a:lnSpc>
                      <a:spcPct val="8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latin typeface="Calibri" panose="020F0502020204030204" pitchFamily="34" charset="0"/>
                      <a:ea typeface="Gill Sans"/>
                      <a:cs typeface="Calibri" panose="020F0502020204030204" pitchFamily="34" charset="0"/>
                      <a:sym typeface="Gill Sans"/>
                    </a:rPr>
                    <a:t>USAID-SURGE partnership raised the bars for future work partnerships </a:t>
                  </a:r>
                </a:p>
                <a:p>
                  <a:pPr marL="187325" lvl="0" indent="-173038" algn="l" rtl="0">
                    <a:lnSpc>
                      <a:spcPct val="8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dk1"/>
                    </a:buClr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Calibri" panose="020F0502020204030204" pitchFamily="34" charset="0"/>
                      <a:ea typeface="Gill Sans"/>
                      <a:cs typeface="Calibri" panose="020F0502020204030204" pitchFamily="34" charset="0"/>
                      <a:sym typeface="Gill Sans"/>
                    </a:rPr>
                    <a:t>MIGEDC wants more (SURGE’s rural-urban link initiative was inadequate)  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7B99993-0701-6D4B-B509-F0943B6271B3}"/>
                  </a:ext>
                </a:extLst>
              </p:cNvPr>
              <p:cNvSpPr/>
              <p:nvPr/>
            </p:nvSpPr>
            <p:spPr bwMode="auto">
              <a:xfrm>
                <a:off x="6604001" y="979388"/>
                <a:ext cx="2032000" cy="58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</a:t>
                </a:r>
                <a:endParaRPr lang="en-US" sz="500" b="1" dirty="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algn="ctr" eaLnBrk="1" hangingPunct="1">
                  <a:lnSpc>
                    <a:spcPct val="65000"/>
                  </a:lnSpc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Other Lessons </a:t>
                </a:r>
              </a:p>
            </p:txBody>
          </p:sp>
        </p:grp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C1D5055-C1C6-5746-92D3-B99D54A363CE}"/>
                </a:ext>
              </a:extLst>
            </p:cNvPr>
            <p:cNvSpPr/>
            <p:nvPr/>
          </p:nvSpPr>
          <p:spPr>
            <a:xfrm>
              <a:off x="6168522" y="3357150"/>
              <a:ext cx="2723933" cy="1553091"/>
            </a:xfrm>
            <a:prstGeom prst="roundRect">
              <a:avLst>
                <a:gd name="adj" fmla="val 141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DB1D5D-0AC8-2349-BCE5-7267C85FA21F}"/>
                </a:ext>
              </a:extLst>
            </p:cNvPr>
            <p:cNvSpPr txBox="1"/>
            <p:nvPr/>
          </p:nvSpPr>
          <p:spPr>
            <a:xfrm>
              <a:off x="6242291" y="3453025"/>
              <a:ext cx="2635009" cy="785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7325" lvl="0" indent="-173038" algn="l" rtl="0">
                <a:lnSpc>
                  <a:spcPct val="8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ea typeface="Gill Sans"/>
                  <a:cs typeface="Calibri" panose="020F0502020204030204" pitchFamily="34" charset="0"/>
                  <a:sym typeface="Gill Sans"/>
                </a:rPr>
                <a:t>as the city grows more complex, associated complex problems do too, hence the need for special assistance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58CDDF2-7139-784C-9396-192F91A6252A}"/>
              </a:ext>
            </a:extLst>
          </p:cNvPr>
          <p:cNvSpPr/>
          <p:nvPr/>
        </p:nvSpPr>
        <p:spPr>
          <a:xfrm>
            <a:off x="3199999" y="840381"/>
            <a:ext cx="5791601" cy="5911797"/>
          </a:xfrm>
          <a:prstGeom prst="roundRect">
            <a:avLst>
              <a:gd name="adj" fmla="val 42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5727AA4-23DF-7941-982E-40066907F734}"/>
              </a:ext>
            </a:extLst>
          </p:cNvPr>
          <p:cNvSpPr/>
          <p:nvPr/>
        </p:nvSpPr>
        <p:spPr>
          <a:xfrm>
            <a:off x="3334467" y="1331688"/>
            <a:ext cx="5529661" cy="2505524"/>
          </a:xfrm>
          <a:prstGeom prst="roundRect">
            <a:avLst>
              <a:gd name="adj" fmla="val 96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 lv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1000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218D13-861B-7B42-9F9C-30DD559F9280}"/>
              </a:ext>
            </a:extLst>
          </p:cNvPr>
          <p:cNvCxnSpPr>
            <a:cxnSpLocks/>
          </p:cNvCxnSpPr>
          <p:nvPr/>
        </p:nvCxnSpPr>
        <p:spPr>
          <a:xfrm>
            <a:off x="2489200" y="4081703"/>
            <a:ext cx="838200" cy="0"/>
          </a:xfrm>
          <a:prstGeom prst="line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Google Shape;141;p23">
            <a:extLst>
              <a:ext uri="{FF2B5EF4-FFF2-40B4-BE49-F238E27FC236}">
                <a16:creationId xmlns:a16="http://schemas.microsoft.com/office/drawing/2014/main" id="{3630DD74-179B-914F-9972-D317C740D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4347" y="866465"/>
            <a:ext cx="5554981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Gill Sans"/>
              <a:buNone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Effects on Development Planning </a:t>
            </a:r>
            <a:endParaRPr sz="2200" b="1" dirty="0">
              <a:solidFill>
                <a:schemeClr val="bg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E4E934-BD1E-3A41-ADC6-898628942F2F}"/>
              </a:ext>
            </a:extLst>
          </p:cNvPr>
          <p:cNvSpPr txBox="1"/>
          <p:nvPr/>
        </p:nvSpPr>
        <p:spPr>
          <a:xfrm>
            <a:off x="3533361" y="1510481"/>
            <a:ext cx="5115339" cy="218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enhanced capacity of local planners on climate-resilient and risk-sensitive urban development planning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updated CLUP/ZO, CDP and LDRRMP (soon, LCCAP, ESWMP) based on mainstreamed CCA and DRR using Climate and Disaster Risk Assessment (CDRA) findings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including leveraged investments, the total amount mobilized for climate change adaptation PPAs in Iloilo is $142,233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20B9306-2CB6-CE44-9C2F-F86FAED24156}"/>
              </a:ext>
            </a:extLst>
          </p:cNvPr>
          <p:cNvSpPr/>
          <p:nvPr/>
        </p:nvSpPr>
        <p:spPr>
          <a:xfrm>
            <a:off x="3354347" y="4317286"/>
            <a:ext cx="5529661" cy="2337014"/>
          </a:xfrm>
          <a:prstGeom prst="roundRect">
            <a:avLst>
              <a:gd name="adj" fmla="val 967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287" lvl="0">
              <a:lnSpc>
                <a:spcPct val="80000"/>
              </a:lnSpc>
              <a:spcBef>
                <a:spcPts val="800"/>
              </a:spcBef>
              <a:buClr>
                <a:schemeClr val="dk1"/>
              </a:buClr>
              <a:buSzPct val="100000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Gill Sans"/>
              <a:cs typeface="Calibri" panose="020F0502020204030204" pitchFamily="34" charset="0"/>
              <a:sym typeface="Gill Sans"/>
            </a:endParaRPr>
          </a:p>
        </p:txBody>
      </p:sp>
      <p:sp>
        <p:nvSpPr>
          <p:cNvPr id="40" name="Google Shape;141;p23">
            <a:extLst>
              <a:ext uri="{FF2B5EF4-FFF2-40B4-BE49-F238E27FC236}">
                <a16:creationId xmlns:a16="http://schemas.microsoft.com/office/drawing/2014/main" id="{AAC8F006-9F05-8147-B344-69D270FDAE6B}"/>
              </a:ext>
            </a:extLst>
          </p:cNvPr>
          <p:cNvSpPr txBox="1">
            <a:spLocks/>
          </p:cNvSpPr>
          <p:nvPr/>
        </p:nvSpPr>
        <p:spPr>
          <a:xfrm>
            <a:off x="3393660" y="3920294"/>
            <a:ext cx="5419035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1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651D32"/>
              </a:buClr>
              <a:buSzPts val="2800"/>
              <a:buFont typeface="Gill Sans"/>
              <a:buNone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Effects on Peoples’ Lives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70A81F-8698-5241-A0F1-0F6756ADF4AE}"/>
              </a:ext>
            </a:extLst>
          </p:cNvPr>
          <p:cNvSpPr txBox="1"/>
          <p:nvPr/>
        </p:nvSpPr>
        <p:spPr>
          <a:xfrm>
            <a:off x="3533362" y="4582969"/>
            <a:ext cx="5279334" cy="2001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Sustainability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:</a:t>
            </a:r>
            <a:r>
              <a:rPr lang="en-US" sz="17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job security, good health, public safety and security due to a stable local economy, good environment, and good urban governance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Livability:</a:t>
            </a:r>
            <a:r>
              <a:rPr lang="en-US" sz="17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wider and safer options for living, working, playing, worshiping, learning, resting, socializing, etc.</a:t>
            </a:r>
          </a:p>
          <a:p>
            <a:pPr marL="187325" lvl="0" indent="-173038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Resilience:</a:t>
            </a: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 </a:t>
            </a:r>
            <a:r>
              <a:rPr lang="en-US" sz="17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confidence and trust on community-based disaster preparedness and adaptation, response, recovery and bouncing forward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BE32C1-73DC-1E4A-A06C-E75C0A9D84D3}"/>
              </a:ext>
            </a:extLst>
          </p:cNvPr>
          <p:cNvSpPr/>
          <p:nvPr/>
        </p:nvSpPr>
        <p:spPr bwMode="auto">
          <a:xfrm>
            <a:off x="165099" y="943024"/>
            <a:ext cx="2281487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Initiatives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C67CEE-E470-2C45-BD75-6811055E1605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 GAINS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69B8960-D94D-8643-ADA8-57AA50EC3395}"/>
              </a:ext>
            </a:extLst>
          </p:cNvPr>
          <p:cNvSpPr/>
          <p:nvPr/>
        </p:nvSpPr>
        <p:spPr>
          <a:xfrm>
            <a:off x="88503" y="853081"/>
            <a:ext cx="2403978" cy="5911797"/>
          </a:xfrm>
          <a:prstGeom prst="roundRect">
            <a:avLst>
              <a:gd name="adj" fmla="val 129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1DE30A0-75A9-2B49-BAA0-3CC571ACB198}"/>
              </a:ext>
            </a:extLst>
          </p:cNvPr>
          <p:cNvSpPr/>
          <p:nvPr/>
        </p:nvSpPr>
        <p:spPr>
          <a:xfrm>
            <a:off x="211150" y="3376378"/>
            <a:ext cx="2133600" cy="135867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68" lvl="0" algn="ctr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Technical Assistance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8F1707E-1F3F-8F45-B492-88531DA139AA}"/>
              </a:ext>
            </a:extLst>
          </p:cNvPr>
          <p:cNvSpPr/>
          <p:nvPr/>
        </p:nvSpPr>
        <p:spPr>
          <a:xfrm>
            <a:off x="201321" y="5065555"/>
            <a:ext cx="2133600" cy="131924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68" lvl="0" algn="ctr">
              <a:spcBef>
                <a:spcPts val="800"/>
              </a:spcBef>
              <a:buClr>
                <a:schemeClr val="dk1"/>
              </a:buClr>
              <a:buSzPts val="3355"/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Partnership Building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76902F17-7232-CA4B-8F3C-6B9C2A24D863}"/>
              </a:ext>
            </a:extLst>
          </p:cNvPr>
          <p:cNvSpPr/>
          <p:nvPr/>
        </p:nvSpPr>
        <p:spPr>
          <a:xfrm>
            <a:off x="211154" y="1803696"/>
            <a:ext cx="2148755" cy="128363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2B9F20-37FB-A742-809A-189EE62EEEDD}"/>
              </a:ext>
            </a:extLst>
          </p:cNvPr>
          <p:cNvSpPr txBox="1"/>
          <p:nvPr/>
        </p:nvSpPr>
        <p:spPr>
          <a:xfrm>
            <a:off x="324116" y="2243405"/>
            <a:ext cx="20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568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55"/>
            </a:pPr>
            <a:r>
              <a:rPr lang="en-US" sz="1800" dirty="0"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Capacity-building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85AAF31-FCA3-4A45-88A7-0CE49D6CCF96}"/>
              </a:ext>
            </a:extLst>
          </p:cNvPr>
          <p:cNvSpPr/>
          <p:nvPr/>
        </p:nvSpPr>
        <p:spPr bwMode="auto">
          <a:xfrm>
            <a:off x="150109" y="943024"/>
            <a:ext cx="2281487" cy="36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Initiatives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061421-F6C3-364F-849B-B1D5EA67EE68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0A8322E-BFBD-4F4A-BF01-6FB2839BB2CA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BEF63C-4D48-5041-814F-E1DD62AF447F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A59A79-7080-3D48-8184-51D9AD1647EB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550E4A-026F-B347-BFD8-BB4B69EB5455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05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6858000" y="6408096"/>
            <a:ext cx="2133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fld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5" name="Google Shape;125;p3"/>
          <p:cNvCxnSpPr/>
          <p:nvPr/>
        </p:nvCxnSpPr>
        <p:spPr>
          <a:xfrm>
            <a:off x="809350" y="1601175"/>
            <a:ext cx="46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141;p23">
            <a:extLst>
              <a:ext uri="{FF2B5EF4-FFF2-40B4-BE49-F238E27FC236}">
                <a16:creationId xmlns:a16="http://schemas.microsoft.com/office/drawing/2014/main" id="{3630DD74-179B-914F-9972-D317C740D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059" y="1825381"/>
            <a:ext cx="5554981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1D32"/>
              </a:buClr>
              <a:buSzPts val="2800"/>
              <a:buFont typeface="Gill Sans"/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Gill Sans"/>
                <a:cs typeface="Calibri" panose="020F0502020204030204" pitchFamily="34" charset="0"/>
                <a:sym typeface="Gill Sans"/>
              </a:rPr>
              <a:t>Opportunities Opened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218D13-861B-7B42-9F9C-30DD559F9280}"/>
              </a:ext>
            </a:extLst>
          </p:cNvPr>
          <p:cNvCxnSpPr>
            <a:cxnSpLocks/>
          </p:cNvCxnSpPr>
          <p:nvPr/>
        </p:nvCxnSpPr>
        <p:spPr>
          <a:xfrm flipH="1">
            <a:off x="4811902" y="4052339"/>
            <a:ext cx="493682" cy="298172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id="{480439CB-0BB5-C842-9B93-2CDED54B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511" y="4010540"/>
            <a:ext cx="1457062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85DC29BB-6FC2-5140-9407-E9FE9AD1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001" y="4301723"/>
            <a:ext cx="1532115" cy="6543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Commerce, Trade and Industry  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514371-8FCA-F44D-AEAC-A054B94C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454" y="1118350"/>
            <a:ext cx="1457061" cy="1421238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E7E983CE-8E9D-0447-9698-AD9B1061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870" y="4885399"/>
            <a:ext cx="1457062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18929478-F383-494C-9576-A0ED4F6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313" y="5346191"/>
            <a:ext cx="1853555" cy="469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Logistics and Shipping </a:t>
            </a:r>
          </a:p>
        </p:txBody>
      </p:sp>
      <p:sp>
        <p:nvSpPr>
          <p:cNvPr id="33" name="Oval 15">
            <a:extLst>
              <a:ext uri="{FF2B5EF4-FFF2-40B4-BE49-F238E27FC236}">
                <a16:creationId xmlns:a16="http://schemas.microsoft.com/office/drawing/2014/main" id="{DBE30068-67B5-A146-8D3E-8DD6D5CA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911" y="3657790"/>
            <a:ext cx="1457063" cy="1394372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34" name="Text Box 8">
            <a:extLst>
              <a:ext uri="{FF2B5EF4-FFF2-40B4-BE49-F238E27FC236}">
                <a16:creationId xmlns:a16="http://schemas.microsoft.com/office/drawing/2014/main" id="{A98A50E0-BBC7-D44A-8EA4-C316A17F1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513" y="4004556"/>
            <a:ext cx="1538573" cy="6543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Mice, Heritage and Festival Tourism   </a:t>
            </a: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ACFC2680-7B90-DA45-8932-7EA13DDC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763" y="4709857"/>
            <a:ext cx="1457062" cy="1381179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41" name="Oval 15">
            <a:extLst>
              <a:ext uri="{FF2B5EF4-FFF2-40B4-BE49-F238E27FC236}">
                <a16:creationId xmlns:a16="http://schemas.microsoft.com/office/drawing/2014/main" id="{7294E564-3170-364C-9760-9B15D9EBD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154" y="2172923"/>
            <a:ext cx="1457061" cy="1394373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FEE20D99-FCB9-A145-A94E-3F1B6093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997" y="5163976"/>
            <a:ext cx="1454828" cy="6543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Housing, Real Estate Development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3E138E8-A1BE-A84D-A073-D7690B6F9303}"/>
              </a:ext>
            </a:extLst>
          </p:cNvPr>
          <p:cNvSpPr/>
          <p:nvPr/>
        </p:nvSpPr>
        <p:spPr>
          <a:xfrm>
            <a:off x="5057774" y="2425158"/>
            <a:ext cx="2054533" cy="1977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E9CF2D-644A-704F-ABB6-8CD64665BFD8}"/>
              </a:ext>
            </a:extLst>
          </p:cNvPr>
          <p:cNvSpPr/>
          <p:nvPr/>
        </p:nvSpPr>
        <p:spPr bwMode="auto">
          <a:xfrm>
            <a:off x="5116808" y="2894784"/>
            <a:ext cx="19371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Sustainable, Livable and Resilient Iloilo City 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7DD075-B4AC-7441-8A27-F4F58A8C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532" y="2546902"/>
            <a:ext cx="1457061" cy="1417559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09ED33FA-4DB7-A14C-AFFD-39AC7DE5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037" y="2526203"/>
            <a:ext cx="1853555" cy="9092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Professional Services</a:t>
            </a:r>
            <a:r>
              <a:rPr lang="en-US" altLang="en-US" sz="1800" dirty="0">
                <a:solidFill>
                  <a:srgbClr val="000099"/>
                </a:solidFill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49" name="Oval 15">
            <a:extLst>
              <a:ext uri="{FF2B5EF4-FFF2-40B4-BE49-F238E27FC236}">
                <a16:creationId xmlns:a16="http://schemas.microsoft.com/office/drawing/2014/main" id="{AF0D67D6-8195-7048-8E2E-8E7E07060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390" y="933511"/>
            <a:ext cx="1454828" cy="1394373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3A24C361-52B3-EF49-9401-262D0182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318" y="1626780"/>
            <a:ext cx="1853555" cy="2850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IT and Telecom   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E6C391-06E5-D34E-AAD8-F7A0CFAE2DDF}"/>
              </a:ext>
            </a:extLst>
          </p:cNvPr>
          <p:cNvCxnSpPr>
            <a:cxnSpLocks/>
          </p:cNvCxnSpPr>
          <p:nvPr/>
        </p:nvCxnSpPr>
        <p:spPr>
          <a:xfrm flipH="1">
            <a:off x="5685189" y="4350511"/>
            <a:ext cx="117349" cy="46968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3C2516-6B5C-554D-B3F2-916929ADECA3}"/>
              </a:ext>
            </a:extLst>
          </p:cNvPr>
          <p:cNvCxnSpPr>
            <a:cxnSpLocks/>
          </p:cNvCxnSpPr>
          <p:nvPr/>
        </p:nvCxnSpPr>
        <p:spPr>
          <a:xfrm>
            <a:off x="6531407" y="4297503"/>
            <a:ext cx="278747" cy="464103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0579F6-1DD9-B04E-82BC-984ADF0E9F6C}"/>
              </a:ext>
            </a:extLst>
          </p:cNvPr>
          <p:cNvCxnSpPr>
            <a:cxnSpLocks/>
          </p:cNvCxnSpPr>
          <p:nvPr/>
        </p:nvCxnSpPr>
        <p:spPr>
          <a:xfrm>
            <a:off x="7021733" y="3860187"/>
            <a:ext cx="493681" cy="260325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7BBC1D-3863-8E41-9020-23FA7AE62657}"/>
              </a:ext>
            </a:extLst>
          </p:cNvPr>
          <p:cNvCxnSpPr>
            <a:cxnSpLocks/>
          </p:cNvCxnSpPr>
          <p:nvPr/>
        </p:nvCxnSpPr>
        <p:spPr>
          <a:xfrm flipV="1">
            <a:off x="7094621" y="3028398"/>
            <a:ext cx="493681" cy="12280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011484-D949-724D-BDBF-3876F219690F}"/>
              </a:ext>
            </a:extLst>
          </p:cNvPr>
          <p:cNvCxnSpPr>
            <a:cxnSpLocks/>
          </p:cNvCxnSpPr>
          <p:nvPr/>
        </p:nvCxnSpPr>
        <p:spPr>
          <a:xfrm flipV="1">
            <a:off x="6750067" y="2225931"/>
            <a:ext cx="368263" cy="421687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72A3613-B66B-034E-A2D1-7D7D1C12B92A}"/>
              </a:ext>
            </a:extLst>
          </p:cNvPr>
          <p:cNvCxnSpPr>
            <a:cxnSpLocks/>
          </p:cNvCxnSpPr>
          <p:nvPr/>
        </p:nvCxnSpPr>
        <p:spPr>
          <a:xfrm flipH="1">
            <a:off x="4499341" y="3323478"/>
            <a:ext cx="541199" cy="0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010A56-5344-CE4C-A545-0591F255190E}"/>
              </a:ext>
            </a:extLst>
          </p:cNvPr>
          <p:cNvCxnSpPr>
            <a:cxnSpLocks/>
            <a:endCxn id="28" idx="5"/>
          </p:cNvCxnSpPr>
          <p:nvPr/>
        </p:nvCxnSpPr>
        <p:spPr>
          <a:xfrm flipH="1" flipV="1">
            <a:off x="4931133" y="2331453"/>
            <a:ext cx="427466" cy="342668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15">
            <a:extLst>
              <a:ext uri="{FF2B5EF4-FFF2-40B4-BE49-F238E27FC236}">
                <a16:creationId xmlns:a16="http://schemas.microsoft.com/office/drawing/2014/main" id="{85549AD2-C441-3748-9E4E-5AA07C53C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006" y="582330"/>
            <a:ext cx="1454828" cy="1394373"/>
          </a:xfrm>
          <a:prstGeom prst="ellipse">
            <a:avLst/>
          </a:prstGeom>
          <a:solidFill>
            <a:srgbClr val="EFB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PH" altLang="en-US" sz="1800">
              <a:latin typeface="Arial" panose="020B0604020202020204" pitchFamily="34" charset="0"/>
            </a:endParaRPr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445F3534-307F-5A43-A277-0F96E5868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407" y="984937"/>
            <a:ext cx="1642357" cy="469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Infrastructure and Utilities   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4FA43C3-56BA-7F40-9DDE-E37398D703B9}"/>
              </a:ext>
            </a:extLst>
          </p:cNvPr>
          <p:cNvCxnSpPr>
            <a:cxnSpLocks/>
          </p:cNvCxnSpPr>
          <p:nvPr/>
        </p:nvCxnSpPr>
        <p:spPr>
          <a:xfrm flipH="1" flipV="1">
            <a:off x="5959330" y="1905274"/>
            <a:ext cx="60087" cy="515046"/>
          </a:xfrm>
          <a:prstGeom prst="line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411539B-BBC0-3847-9E54-D39025A60F7C}"/>
              </a:ext>
            </a:extLst>
          </p:cNvPr>
          <p:cNvSpPr/>
          <p:nvPr/>
        </p:nvSpPr>
        <p:spPr>
          <a:xfrm>
            <a:off x="1883429" y="3566905"/>
            <a:ext cx="1573784" cy="15970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172FF9-841F-3948-A6E5-E5CE2738FD6E}"/>
              </a:ext>
            </a:extLst>
          </p:cNvPr>
          <p:cNvSpPr/>
          <p:nvPr/>
        </p:nvSpPr>
        <p:spPr bwMode="auto">
          <a:xfrm>
            <a:off x="1851452" y="3801764"/>
            <a:ext cx="1663387" cy="115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CLUP, CDP and other 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Dev’t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Plans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CCA/DRR-mainstreamed</a:t>
            </a: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CE35AFD4-A2DE-744F-865F-EED7E0469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664" y="2612085"/>
            <a:ext cx="1418532" cy="469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Education Services    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0E2FA084-AF0F-294F-9A35-775B1E87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581" y="894349"/>
            <a:ext cx="1534301" cy="8851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36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>
                <a:solidFill>
                  <a:srgbClr val="000099"/>
                </a:solidFill>
                <a:cs typeface="Calibri" panose="020F0502020204030204" pitchFamily="34" charset="0"/>
              </a:rPr>
              <a:t>Medical Services   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6C7B123-85E7-0049-89BF-662CED6BDC75}"/>
              </a:ext>
            </a:extLst>
          </p:cNvPr>
          <p:cNvSpPr/>
          <p:nvPr/>
        </p:nvSpPr>
        <p:spPr>
          <a:xfrm>
            <a:off x="214879" y="4993456"/>
            <a:ext cx="1607690" cy="1597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CFAD0F-2638-D540-A62C-489DCCB5F2BF}"/>
              </a:ext>
            </a:extLst>
          </p:cNvPr>
          <p:cNvSpPr/>
          <p:nvPr/>
        </p:nvSpPr>
        <p:spPr bwMode="auto">
          <a:xfrm>
            <a:off x="190062" y="5148295"/>
            <a:ext cx="1663387" cy="122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Capacity-building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Tech. Assistance</a:t>
            </a: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Partnership Bldg.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B768B2C-9C64-7F42-B985-FBFE74705985}"/>
              </a:ext>
            </a:extLst>
          </p:cNvPr>
          <p:cNvCxnSpPr>
            <a:cxnSpLocks/>
          </p:cNvCxnSpPr>
          <p:nvPr/>
        </p:nvCxnSpPr>
        <p:spPr>
          <a:xfrm flipV="1">
            <a:off x="3407982" y="3671296"/>
            <a:ext cx="1708826" cy="457080"/>
          </a:xfrm>
          <a:prstGeom prst="line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EBEFC46-B238-BE44-958B-1764E7485B48}"/>
              </a:ext>
            </a:extLst>
          </p:cNvPr>
          <p:cNvSpPr/>
          <p:nvPr/>
        </p:nvSpPr>
        <p:spPr bwMode="auto">
          <a:xfrm>
            <a:off x="24929" y="384748"/>
            <a:ext cx="88392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SURGE PROGRAM GAINS 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5B21C0-7191-8D4D-9BCF-7CFD3D4D3AF7}"/>
              </a:ext>
            </a:extLst>
          </p:cNvPr>
          <p:cNvCxnSpPr>
            <a:cxnSpLocks/>
            <a:stCxn id="46" idx="7"/>
          </p:cNvCxnSpPr>
          <p:nvPr/>
        </p:nvCxnSpPr>
        <p:spPr>
          <a:xfrm flipV="1">
            <a:off x="1587128" y="4820192"/>
            <a:ext cx="517986" cy="407150"/>
          </a:xfrm>
          <a:prstGeom prst="line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CCD9A13-8110-C948-B6A1-B7FB9908F4F2}"/>
              </a:ext>
            </a:extLst>
          </p:cNvPr>
          <p:cNvGrpSpPr/>
          <p:nvPr/>
        </p:nvGrpSpPr>
        <p:grpSpPr>
          <a:xfrm>
            <a:off x="5080000" y="61913"/>
            <a:ext cx="4025900" cy="488475"/>
            <a:chOff x="5080000" y="61913"/>
            <a:chExt cx="4025900" cy="48847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5C292EC-EF8C-584C-BDC8-AD95AA2E17F1}"/>
                </a:ext>
              </a:extLst>
            </p:cNvPr>
            <p:cNvGrpSpPr/>
            <p:nvPr/>
          </p:nvGrpSpPr>
          <p:grpSpPr>
            <a:xfrm>
              <a:off x="5080000" y="87313"/>
              <a:ext cx="4025900" cy="463075"/>
              <a:chOff x="4229100" y="87313"/>
              <a:chExt cx="4025900" cy="46307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1F784C-A881-014C-BB47-22438AA4B33C}"/>
                  </a:ext>
                </a:extLst>
              </p:cNvPr>
              <p:cNvSpPr txBox="1"/>
              <p:nvPr/>
            </p:nvSpPr>
            <p:spPr>
              <a:xfrm>
                <a:off x="6032499" y="87313"/>
                <a:ext cx="2222501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65000"/>
                  </a:lnSpc>
                  <a:defRPr/>
                </a:pPr>
                <a:r>
                  <a:rPr lang="en-US" altLang="en-US" sz="1200" kern="100" spc="-8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Mainstreaming Disaster Risk Reduction and Climate Change Adaptation in Iloilo City Development Planning:</a:t>
                </a:r>
                <a:endParaRPr lang="en-US" altLang="en-US" sz="1200" b="1" kern="100" spc="-8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01BFB67-5781-9944-8952-9C5F13D1EAC0}"/>
                  </a:ext>
                </a:extLst>
              </p:cNvPr>
              <p:cNvSpPr txBox="1"/>
              <p:nvPr/>
            </p:nvSpPr>
            <p:spPr>
              <a:xfrm>
                <a:off x="4229100" y="92064"/>
                <a:ext cx="1862778" cy="449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rtl="0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Gill Sans"/>
                  <a:buNone/>
                </a:pPr>
                <a:r>
                  <a:rPr lang="en-US" sz="950" b="1" i="0" u="none" strike="noStrike" cap="none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+mn-lt"/>
                    <a:ea typeface="Gill Sans"/>
                    <a:cs typeface="Calibri" panose="020F0502020204030204" pitchFamily="34" charset="0"/>
                    <a:sym typeface="Gill Sans"/>
                  </a:rPr>
                  <a:t>Enhancing Institutional Capacity for Resilient and Inclusive Local Urban Development</a:t>
                </a:r>
                <a:endParaRPr lang="en-US" sz="950" b="1" i="0" u="none" strike="noStrike" cap="none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+mn-lt"/>
                  <a:cs typeface="Calibri" panose="020F0502020204030204" pitchFamily="34" charset="0"/>
                  <a:sym typeface="Arial"/>
                </a:endParaRP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94BAE8C-9B75-AA42-BA34-277BD95F97F1}"/>
                </a:ext>
              </a:extLst>
            </p:cNvPr>
            <p:cNvCxnSpPr>
              <a:cxnSpLocks/>
            </p:cNvCxnSpPr>
            <p:nvPr/>
          </p:nvCxnSpPr>
          <p:spPr>
            <a:xfrm>
              <a:off x="6908799" y="61913"/>
              <a:ext cx="0" cy="453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7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0" grpId="0" animBg="1"/>
      <p:bldP spid="31" grpId="0"/>
      <p:bldP spid="33" grpId="0" animBg="1"/>
      <p:bldP spid="34" grpId="0"/>
      <p:bldP spid="35" grpId="0" animBg="1"/>
      <p:bldP spid="41" grpId="0" animBg="1"/>
      <p:bldP spid="43" grpId="0"/>
      <p:bldP spid="47" grpId="0" animBg="1"/>
      <p:bldP spid="48" grpId="0"/>
      <p:bldP spid="49" grpId="0" animBg="1"/>
      <p:bldP spid="50" grpId="0"/>
      <p:bldP spid="59" grpId="0" animBg="1"/>
      <p:bldP spid="60" grpId="0"/>
      <p:bldP spid="40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1224</Words>
  <Application>Microsoft Office PowerPoint</Application>
  <PresentationFormat>On-screen Show (4:3)</PresentationFormat>
  <Paragraphs>212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Gill Sans</vt:lpstr>
      <vt:lpstr>Roboto</vt:lpstr>
      <vt:lpstr>Source Sans Pro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on Development Planning </vt:lpstr>
      <vt:lpstr>Opportunities Opened </vt:lpstr>
      <vt:lpstr>Contributing Factors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USAID</dc:creator>
  <cp:lastModifiedBy>Marian Kaye Gamboa</cp:lastModifiedBy>
  <cp:revision>30</cp:revision>
  <dcterms:created xsi:type="dcterms:W3CDTF">2017-03-16T17:46:58Z</dcterms:created>
  <dcterms:modified xsi:type="dcterms:W3CDTF">2022-07-14T02:10:58Z</dcterms:modified>
</cp:coreProperties>
</file>